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41"/>
  </p:notesMasterIdLst>
  <p:handoutMasterIdLst>
    <p:handoutMasterId r:id="rId142"/>
  </p:handoutMasterIdLst>
  <p:sldIdLst>
    <p:sldId id="301" r:id="rId3"/>
    <p:sldId id="306" r:id="rId4"/>
    <p:sldId id="307" r:id="rId5"/>
    <p:sldId id="308" r:id="rId6"/>
    <p:sldId id="309" r:id="rId7"/>
    <p:sldId id="310" r:id="rId8"/>
    <p:sldId id="311" r:id="rId9"/>
    <p:sldId id="312" r:id="rId10"/>
    <p:sldId id="313" r:id="rId11"/>
    <p:sldId id="445" r:id="rId12"/>
    <p:sldId id="314"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443"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386" r:id="rId84"/>
    <p:sldId id="387" r:id="rId85"/>
    <p:sldId id="388" r:id="rId86"/>
    <p:sldId id="389" r:id="rId87"/>
    <p:sldId id="390" r:id="rId88"/>
    <p:sldId id="391"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406" r:id="rId104"/>
    <p:sldId id="407" r:id="rId105"/>
    <p:sldId id="408" r:id="rId106"/>
    <p:sldId id="409" r:id="rId107"/>
    <p:sldId id="410" r:id="rId108"/>
    <p:sldId id="411" r:id="rId109"/>
    <p:sldId id="412" r:id="rId110"/>
    <p:sldId id="413" r:id="rId111"/>
    <p:sldId id="414" r:id="rId112"/>
    <p:sldId id="415" r:id="rId113"/>
    <p:sldId id="416" r:id="rId114"/>
    <p:sldId id="417" r:id="rId115"/>
    <p:sldId id="418" r:id="rId116"/>
    <p:sldId id="419" r:id="rId117"/>
    <p:sldId id="420" r:id="rId118"/>
    <p:sldId id="421" r:id="rId119"/>
    <p:sldId id="444" r:id="rId120"/>
    <p:sldId id="423" r:id="rId121"/>
    <p:sldId id="424" r:id="rId122"/>
    <p:sldId id="425" r:id="rId123"/>
    <p:sldId id="426" r:id="rId124"/>
    <p:sldId id="427" r:id="rId125"/>
    <p:sldId id="428" r:id="rId126"/>
    <p:sldId id="429" r:id="rId127"/>
    <p:sldId id="430" r:id="rId128"/>
    <p:sldId id="431" r:id="rId129"/>
    <p:sldId id="432" r:id="rId130"/>
    <p:sldId id="433" r:id="rId131"/>
    <p:sldId id="434" r:id="rId132"/>
    <p:sldId id="435" r:id="rId133"/>
    <p:sldId id="436" r:id="rId134"/>
    <p:sldId id="437" r:id="rId135"/>
    <p:sldId id="438" r:id="rId136"/>
    <p:sldId id="439" r:id="rId137"/>
    <p:sldId id="440" r:id="rId138"/>
    <p:sldId id="441" r:id="rId139"/>
    <p:sldId id="305" r:id="rId14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48" autoAdjust="0"/>
    <p:restoredTop sz="94337" autoAdjust="0"/>
  </p:normalViewPr>
  <p:slideViewPr>
    <p:cSldViewPr snapToGrid="0" snapToObjects="1">
      <p:cViewPr varScale="1">
        <p:scale>
          <a:sx n="65" d="100"/>
          <a:sy n="65" d="100"/>
        </p:scale>
        <p:origin x="1374" y="78"/>
      </p:cViewPr>
      <p:guideLst>
        <p:guide orient="horz" pos="2160"/>
        <p:guide pos="2880"/>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handoutMaster" Target="handoutMasters/handout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423"/>
            <a:ext cx="8363663" cy="942817"/>
          </a:xfrm>
        </p:spPr>
        <p:txBody>
          <a:bodyPr anchor="ctr"/>
          <a:lstStyle/>
          <a:p>
            <a:r>
              <a:rPr lang="en-US" dirty="0" smtClean="0"/>
              <a:t>C++ How to Program: Introducing the New C++14 Standard</a:t>
            </a:r>
            <a:endParaRPr lang="en-US" dirty="0"/>
          </a:p>
        </p:txBody>
      </p:sp>
      <p:sp>
        <p:nvSpPr>
          <p:cNvPr id="3" name="Text Placeholder 2"/>
          <p:cNvSpPr>
            <a:spLocks noGrp="1"/>
          </p:cNvSpPr>
          <p:nvPr>
            <p:ph type="body" idx="1"/>
          </p:nvPr>
        </p:nvSpPr>
        <p:spPr>
          <a:xfrm>
            <a:off x="457200" y="1249680"/>
            <a:ext cx="8302702" cy="351972"/>
          </a:xfrm>
        </p:spPr>
        <p:txBody>
          <a:bodyPr/>
          <a:lstStyle/>
          <a:p>
            <a:r>
              <a:rPr lang="en-IN" dirty="0" smtClean="0">
                <a:latin typeface="+mn-lt"/>
              </a:rPr>
              <a:t>Tenth </a:t>
            </a:r>
            <a:r>
              <a:rPr lang="en-IN"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12</a:t>
            </a:r>
            <a:endParaRPr lang="en-US" b="1" dirty="0">
              <a:latin typeface="+mn-lt"/>
            </a:endParaRPr>
          </a:p>
        </p:txBody>
      </p:sp>
      <p:sp>
        <p:nvSpPr>
          <p:cNvPr id="5" name="Text Placeholder 4"/>
          <p:cNvSpPr>
            <a:spLocks noGrp="1"/>
          </p:cNvSpPr>
          <p:nvPr>
            <p:ph type="body" idx="3"/>
          </p:nvPr>
        </p:nvSpPr>
        <p:spPr>
          <a:xfrm>
            <a:off x="4876800" y="3100173"/>
            <a:ext cx="3657600" cy="1235866"/>
          </a:xfrm>
        </p:spPr>
        <p:txBody>
          <a:bodyPr/>
          <a:lstStyle/>
          <a:p>
            <a:pPr algn="ctr"/>
            <a:r>
              <a:rPr lang="en-US" dirty="0">
                <a:solidFill>
                  <a:schemeClr val="tx1"/>
                </a:solidFill>
                <a:latin typeface="+mn-lt"/>
              </a:rPr>
              <a:t>Object-Oriented </a:t>
            </a:r>
            <a:r>
              <a:rPr lang="en-US" dirty="0" smtClean="0">
                <a:solidFill>
                  <a:schemeClr val="tx1"/>
                </a:solidFill>
                <a:latin typeface="+mn-lt"/>
              </a:rPr>
              <a:t>Programming</a:t>
            </a:r>
            <a:r>
              <a:rPr lang="en-US" dirty="0">
                <a:solidFill>
                  <a:schemeClr val="tx1"/>
                </a:solidFill>
                <a:latin typeface="+mn-lt"/>
              </a:rPr>
              <a:t>: Polymorphism</a:t>
            </a:r>
            <a:endParaRPr lang="en-US" dirty="0">
              <a:solidFill>
                <a:schemeClr val="tx1"/>
              </a:solidFill>
              <a:latin typeface="+mn-lt"/>
              <a:cs typeface="Arial" panose="020B0604020202020204" pitchFamily="34" charset="0"/>
            </a:endParaRPr>
          </a:p>
        </p:txBody>
      </p:sp>
      <p:pic>
        <p:nvPicPr>
          <p:cNvPr id="7" name="Picture 6" descr="Front Cover: C++ How to Program: Introducing the New C++14 Standard Tenth Edition by Paul Deitel and Harvey Deitel."/>
          <p:cNvPicPr>
            <a:picLocks noChangeAspect="1"/>
          </p:cNvPicPr>
          <p:nvPr/>
        </p:nvPicPr>
        <p:blipFill rotWithShape="1">
          <a:blip r:embed="rId3">
            <a:extLst>
              <a:ext uri="{28A0092B-C50C-407E-A947-70E740481C1C}">
                <a14:useLocalDpi xmlns:a14="http://schemas.microsoft.com/office/drawing/2010/main" val="0"/>
              </a:ext>
            </a:extLst>
          </a:blip>
          <a:srcRect t="2304"/>
          <a:stretch/>
        </p:blipFill>
        <p:spPr>
          <a:xfrm>
            <a:off x="661061" y="1891862"/>
            <a:ext cx="3402279" cy="4411384"/>
          </a:xfrm>
          <a:prstGeom prst="rect">
            <a:avLst/>
          </a:prstGeom>
          <a:ln w="9525">
            <a:solidFill>
              <a:schemeClr val="tx1"/>
            </a:solidFill>
          </a:ln>
        </p:spPr>
      </p:pic>
      <p:sp>
        <p:nvSpPr>
          <p:cNvPr id="9" name="Text Placeholder 5"/>
          <p:cNvSpPr>
            <a:spLocks noGrp="1"/>
          </p:cNvSpPr>
          <p:nvPr>
            <p:ph type="body" idx="13"/>
          </p:nvPr>
        </p:nvSpPr>
        <p:spPr>
          <a:xfrm>
            <a:off x="2654708" y="6449931"/>
            <a:ext cx="6105194" cy="245837"/>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2017, 2014, 2012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12.1 Introduction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3)</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Relying on each object to know how to “do the right thing” in response to the same function call is the key concept of polymorphism.</a:t>
            </a:r>
          </a:p>
          <a:p>
            <a:r>
              <a:rPr lang="en-US" altLang="en-US" sz="2400" dirty="0">
                <a:solidFill>
                  <a:srgbClr val="000000"/>
                </a:solidFill>
                <a:latin typeface="+mn-lt"/>
              </a:rPr>
              <a:t>The same message sent to a variety of objects has “many forms” of results—hence the term polymorphism</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55065550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sz="3000" dirty="0" smtClean="0"/>
              <a:t>Figure 12.16 </a:t>
            </a:r>
            <a:r>
              <a:rPr lang="en-US" sz="3000" dirty="0" smtClean="0">
                <a:latin typeface="Consolas" panose="020B0609020204030204" pitchFamily="49" charset="0"/>
              </a:rPr>
              <a:t>BasePlusCommissionEmployee</a:t>
            </a:r>
            <a:r>
              <a:rPr lang="en-US" sz="3000" dirty="0" smtClean="0"/>
              <a:t> Class Implementation File </a:t>
            </a:r>
            <a:r>
              <a:rPr lang="en-US" sz="2000" b="0" dirty="0" smtClean="0"/>
              <a:t>(1 </a:t>
            </a:r>
            <a:r>
              <a:rPr lang="en-US" sz="2000" b="0" dirty="0"/>
              <a:t>of </a:t>
            </a:r>
            <a:r>
              <a:rPr lang="en-US" sz="2000" b="0" dirty="0" smtClean="0"/>
              <a:t>2)</a:t>
            </a:r>
            <a:endParaRPr lang="en-US" sz="2000" b="0" dirty="0">
              <a:latin typeface="Times New Roman" panose="02020603050405020304" pitchFamily="18" charset="0"/>
            </a:endParaRPr>
          </a:p>
        </p:txBody>
      </p:sp>
      <p:pic>
        <p:nvPicPr>
          <p:cNvPr id="3" name="Picture 2" descr="Computer code has 44 lines. The lines read as follows. Line 1. forward slash forward slash F i g period 12 period 16 colon Base Plus Commission Employee period c p p. Line 2. forward slash forward slash Base Plus Commission Employee member hyphen function definitions period. Line 3. hash include left angle bracket i o, m a n i p right angle bracket. Line 4. hash include left angle bracket s t d, except right angle bracket. Line 5. hash include left angle bracket s stream right angle bracket. Line 6. hash include double quote Base Plus Commission Employee period h double quote. Line 7. using namespace s t d semicolon. Line 8. blank. Line 9. forward slash forward slash constructor. Line 10. Base Plus Commission Employee colon colon Base Plus Commission Employee left parenthesis. Line 11, indented once. c o n s t string ampersand first comma c o n s t string ampersand last comma c o n s t string ampersand s s n comma. Line 12, indented once. double sales comma double rate comma double salary right parenthesis. Line 13, indented once. colon Commission Employee left parenthesis first comma last comma s s n comma sales comma rate right parenthesis left brace. the words, colon Commission Employee left parenthesis first comma last comma s s n comma sales comma rate right parenthesis are highlighted. Line 14, indented once. set Base Salary left parenthesis salary right parenthesis semicolon forward slash forward slash validate and store base salary. Line 15. right brace. Line 16. blank. Line 17. forward slash forward slash set base salary. Line 18. void Base Plus Commission Employee colon colon set Base Salary left parenthesis double salary right parenthesis left brace. Line 19, indented once. if left parenthesis salary less than sign 0 period 0 right parenthesis left brace. Line 20, indented twice. throw invalid underscore argument left parenthesis double quote Salary must be greater than sign equals 0 period 0 double quote right parenthesis semicolon. Line 21, indented once. right brace. Line 22. blank. Line 23, indented once. base Salary equals salary semicolon. Line 2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014" y="1811733"/>
            <a:ext cx="5955971" cy="3783444"/>
          </a:xfrm>
          <a:prstGeom prst="rect">
            <a:avLst/>
          </a:prstGeom>
        </p:spPr>
      </p:pic>
    </p:spTree>
    <p:extLst>
      <p:ext uri="{BB962C8B-B14F-4D97-AF65-F5344CB8AC3E}">
        <p14:creationId xmlns:p14="http://schemas.microsoft.com/office/powerpoint/2010/main" val="33586594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sz="3000" dirty="0" smtClean="0"/>
              <a:t>Figure 12.16 </a:t>
            </a:r>
            <a:r>
              <a:rPr lang="en-US" sz="3000" dirty="0" smtClean="0">
                <a:latin typeface="Consolas" panose="020B0609020204030204" pitchFamily="49" charset="0"/>
              </a:rPr>
              <a:t>BasePlusCommissionEmployee</a:t>
            </a:r>
            <a:r>
              <a:rPr lang="en-US" sz="3000" dirty="0" smtClean="0"/>
              <a:t> Class Implementation File </a:t>
            </a:r>
            <a:r>
              <a:rPr lang="en-US" sz="2000" b="0" dirty="0" smtClean="0"/>
              <a:t>(2 of 2)</a:t>
            </a:r>
            <a:endParaRPr lang="en-US" dirty="0">
              <a:latin typeface="Times New Roman" panose="02020603050405020304" pitchFamily="18" charset="0"/>
            </a:endParaRPr>
          </a:p>
        </p:txBody>
      </p:sp>
      <p:pic>
        <p:nvPicPr>
          <p:cNvPr id="3" name="Picture 2" descr="The code continues. Line 25. blank. Line 26. forward slash forward slash return base salary. Line 27. double Base Plus Commission Employee colon colon get Base Salary left parenthesis right parenthesis c o n s t left brace. Line 28, indented once. return base Salary semicolon. Line 29. right brace. Line 30. blank. Line 31. forward slash forward slash calculate earnings semicolon. Line 32. forward slash forward slash override virtual function earnings in Commission Employee. Line 33. double Base Plus Commission Employee colon colon earnings left parenthesis right parenthesis c o n s t left brace. Line 34, indented once. return get Base Salary left parenthesis right parenthesis plus Commission Employee colon colon earnings left parenthesis right parenthesis semicolon. The words, Commission Employee colon colon earnings left parenthesis right parenthesis semicolon are highlighted. Line 35. right brace. Line 36. blank. Line 37. forward slash forward slash return a string representation of a Base Plus Commission Employee. Line 38. string Base Plus Commission Employee colon colon to String left parenthesis right parenthesis c o n s t left brace. Line 39, indented once. o string stream output semicolon. Line 40, indented once. output left angle bracket left angle bracket fixed left angle bracket left angle bracket set precision left parenthesis 2 right parenthesis semicolon. Line 41, indented once. output left angle bracket left angle bracket double quote base hyphen salaried double quote left angle bracket left angle bracket Commission Employee colon colon to String left parenthesis right parenthesis. The words, Commission Employee colon colon to String left parenthesis right parenthesis are highlighted. Line 42, indented twice. left angle bracket left angle bracket double quote semicolon base salary colon double quote left angle bracket left angle bracket get Base Salary left parenthesis right parenthesis semicolon. Line 43, indented once. return output period s t r left parenthesis right parenthesis semicolon. Line 4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25" y="1709624"/>
            <a:ext cx="6737749" cy="3697376"/>
          </a:xfrm>
          <a:prstGeom prst="rect">
            <a:avLst/>
          </a:prstGeom>
        </p:spPr>
      </p:pic>
    </p:spTree>
    <p:extLst>
      <p:ext uri="{BB962C8B-B14F-4D97-AF65-F5344CB8AC3E}">
        <p14:creationId xmlns:p14="http://schemas.microsoft.com/office/powerpoint/2010/main" val="315536910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250"/>
            <a:ext cx="7206343" cy="1169521"/>
          </a:xfrm>
        </p:spPr>
        <p:txBody>
          <a:bodyPr wrap="square" tIns="91425" anchor="ctr">
            <a:spAutoFit/>
          </a:bodyPr>
          <a:lstStyle/>
          <a:p>
            <a:pPr lvl="0">
              <a:spcBef>
                <a:spcPct val="0"/>
              </a:spcBef>
              <a:buClrTx/>
              <a:defRPr/>
            </a:pPr>
            <a:r>
              <a:rPr lang="en-US" sz="3200" kern="1200" dirty="0" smtClean="0">
                <a:latin typeface="Times New Roman" panose="02020603050405020304" pitchFamily="18" charset="0"/>
                <a:ea typeface="+mj-ea"/>
              </a:rPr>
              <a:t>12.7.5 Demonstrating Polymorphic Processing </a:t>
            </a:r>
            <a:r>
              <a:rPr lang="en-US" sz="2000" b="0" kern="1200" dirty="0" smtClean="0">
                <a:latin typeface="Times New Roman" panose="02020603050405020304" pitchFamily="18" charset="0"/>
                <a:ea typeface="+mj-ea"/>
              </a:rPr>
              <a:t>(1 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smtClean="0">
                <a:solidFill>
                  <a:srgbClr val="000000"/>
                </a:solidFill>
                <a:latin typeface="Arial (Body)"/>
                <a:ea typeface="+mn-ea"/>
                <a:cs typeface="+mn-cs"/>
              </a:rPr>
              <a:t>Figure</a:t>
            </a:r>
            <a:r>
              <a:rPr lang="en-US" altLang="en-US" sz="2000" kern="1200" dirty="0">
                <a:solidFill>
                  <a:srgbClr val="000000"/>
                </a:solidFill>
                <a:latin typeface="Arial (Body)"/>
                <a:ea typeface="+mn-ea"/>
                <a:cs typeface="+mn-cs"/>
              </a:rPr>
              <a:t> 12.17 creates an object of each of the four concrete classes </a:t>
            </a:r>
            <a:r>
              <a:rPr lang="en-US" altLang="en-US" sz="2000" kern="1200" dirty="0">
                <a:solidFill>
                  <a:srgbClr val="000000"/>
                </a:solidFill>
                <a:latin typeface="Consolas" panose="020B0609020204030204" pitchFamily="49" charset="0"/>
                <a:ea typeface="+mn-ea"/>
                <a:cs typeface="+mn-cs"/>
              </a:rPr>
              <a:t>SalariedEmployee</a:t>
            </a:r>
            <a:r>
              <a:rPr lang="en-US" altLang="en-US" sz="2000" kern="1200" dirty="0">
                <a:solidFill>
                  <a:srgbClr val="000000"/>
                </a:solidFill>
                <a:latin typeface="Arial (Body)"/>
                <a:ea typeface="+mn-ea"/>
                <a:cs typeface="+mn-cs"/>
              </a:rPr>
              <a:t>, </a:t>
            </a:r>
            <a:r>
              <a:rPr lang="en-US" altLang="en-US" sz="2000" kern="1200" dirty="0">
                <a:solidFill>
                  <a:srgbClr val="000000"/>
                </a:solidFill>
                <a:latin typeface="Consolas" panose="020B0609020204030204" pitchFamily="49" charset="0"/>
                <a:ea typeface="+mn-ea"/>
                <a:cs typeface="+mn-cs"/>
              </a:rPr>
              <a:t>CommissionEmployee</a:t>
            </a:r>
            <a:r>
              <a:rPr lang="en-US" altLang="en-US" sz="2000" kern="1200" dirty="0">
                <a:solidFill>
                  <a:srgbClr val="000000"/>
                </a:solidFill>
                <a:latin typeface="Arial (Body)"/>
                <a:ea typeface="+mn-ea"/>
                <a:cs typeface="+mn-cs"/>
              </a:rPr>
              <a:t> and </a:t>
            </a:r>
            <a:r>
              <a:rPr lang="en-US" altLang="en-US" sz="2000" kern="1200" dirty="0">
                <a:solidFill>
                  <a:srgbClr val="000000"/>
                </a:solidFill>
                <a:latin typeface="Consolas" panose="020B0609020204030204" pitchFamily="49" charset="0"/>
                <a:ea typeface="+mn-ea"/>
                <a:cs typeface="+mn-cs"/>
              </a:rPr>
              <a:t>BasePlusCommissionEmployee</a:t>
            </a:r>
            <a:r>
              <a:rPr lang="en-US" altLang="en-US" sz="20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Manipulates these objects, first with static binding, then polymorphically, using a </a:t>
            </a:r>
            <a:r>
              <a:rPr lang="en-US" altLang="en-US" sz="2000" kern="1200" dirty="0">
                <a:solidFill>
                  <a:srgbClr val="000000"/>
                </a:solidFill>
                <a:latin typeface="Consolas" panose="020B0609020204030204" pitchFamily="49" charset="0"/>
                <a:ea typeface="+mn-ea"/>
                <a:cs typeface="+mn-cs"/>
              </a:rPr>
              <a:t>vector</a:t>
            </a:r>
            <a:r>
              <a:rPr lang="en-US" altLang="en-US" sz="2000" kern="1200" dirty="0">
                <a:solidFill>
                  <a:srgbClr val="000000"/>
                </a:solidFill>
                <a:latin typeface="Arial (Body)"/>
                <a:ea typeface="+mn-ea"/>
                <a:cs typeface="+mn-cs"/>
              </a:rPr>
              <a:t> of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 pointers.</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Lines 20–25 create objects of each of the four concrete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 derived classes.</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Lines 28–34 output each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mn-lt"/>
                <a:ea typeface="+mn-ea"/>
                <a:cs typeface="+mn-cs"/>
              </a:rPr>
              <a:t>’s i</a:t>
            </a:r>
            <a:r>
              <a:rPr lang="en-US" altLang="en-US" sz="2000" kern="1200" dirty="0">
                <a:solidFill>
                  <a:srgbClr val="000000"/>
                </a:solidFill>
                <a:latin typeface="Arial (Body)"/>
                <a:ea typeface="+mn-ea"/>
                <a:cs typeface="+mn-cs"/>
              </a:rPr>
              <a:t>nformation and earnings.</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Each member-function invocation is an example of </a:t>
            </a:r>
            <a:r>
              <a:rPr lang="en-US" altLang="en-US" sz="2000" b="1" kern="1200" dirty="0">
                <a:solidFill>
                  <a:srgbClr val="000000"/>
                </a:solidFill>
                <a:latin typeface="Arial (Body)"/>
                <a:ea typeface="+mn-ea"/>
                <a:cs typeface="+mn-cs"/>
              </a:rPr>
              <a:t>static binding</a:t>
            </a:r>
            <a:r>
              <a:rPr lang="en-US" altLang="en-US" sz="2000" kern="1200" dirty="0">
                <a:solidFill>
                  <a:srgbClr val="000000"/>
                </a:solidFill>
                <a:latin typeface="Arial (Body)"/>
                <a:ea typeface="+mn-ea"/>
                <a:cs typeface="+mn-cs"/>
              </a:rPr>
              <a:t>—at </a:t>
            </a:r>
            <a:r>
              <a:rPr lang="en-US" altLang="en-US" sz="2000" b="1" kern="1200" dirty="0">
                <a:solidFill>
                  <a:srgbClr val="000000"/>
                </a:solidFill>
                <a:latin typeface="Arial (Body)"/>
                <a:ea typeface="+mn-ea"/>
                <a:cs typeface="+mn-cs"/>
              </a:rPr>
              <a:t>compile time</a:t>
            </a:r>
            <a:r>
              <a:rPr lang="en-US" altLang="en-US" sz="2000" kern="1200" dirty="0">
                <a:solidFill>
                  <a:srgbClr val="000000"/>
                </a:solidFill>
                <a:latin typeface="Arial (Body)"/>
                <a:ea typeface="+mn-ea"/>
                <a:cs typeface="+mn-cs"/>
              </a:rPr>
              <a:t>, because we are using </a:t>
            </a:r>
            <a:r>
              <a:rPr lang="en-US" altLang="en-US" sz="2000" b="1" kern="1200" dirty="0">
                <a:solidFill>
                  <a:srgbClr val="000000"/>
                </a:solidFill>
                <a:latin typeface="Arial (Body)"/>
                <a:ea typeface="+mn-ea"/>
                <a:cs typeface="+mn-cs"/>
              </a:rPr>
              <a:t>name</a:t>
            </a:r>
            <a:r>
              <a:rPr lang="en-US" altLang="en-US" sz="2000" kern="1200" dirty="0">
                <a:solidFill>
                  <a:srgbClr val="000000"/>
                </a:solidFill>
                <a:latin typeface="Arial (Body)"/>
                <a:ea typeface="+mn-ea"/>
                <a:cs typeface="+mn-cs"/>
              </a:rPr>
              <a:t>, the </a:t>
            </a:r>
            <a:r>
              <a:rPr lang="en-US" altLang="en-US" sz="2000" b="1" kern="1200" dirty="0">
                <a:solidFill>
                  <a:srgbClr val="000000"/>
                </a:solidFill>
                <a:latin typeface="Arial (Body)"/>
                <a:ea typeface="+mn-ea"/>
                <a:cs typeface="+mn-cs"/>
              </a:rPr>
              <a:t>compiler</a:t>
            </a:r>
            <a:r>
              <a:rPr lang="en-US" altLang="en-US" sz="2000" kern="1200" dirty="0">
                <a:solidFill>
                  <a:srgbClr val="000000"/>
                </a:solidFill>
                <a:latin typeface="Arial (Body)"/>
                <a:ea typeface="+mn-ea"/>
                <a:cs typeface="+mn-cs"/>
              </a:rPr>
              <a:t> can identify each object’s type to determine which </a:t>
            </a:r>
            <a:r>
              <a:rPr lang="en-US" altLang="en-US" sz="2000" kern="1200" dirty="0">
                <a:solidFill>
                  <a:srgbClr val="000000"/>
                </a:solidFill>
                <a:latin typeface="Consolas" panose="020B0609020204030204" pitchFamily="49" charset="0"/>
                <a:ea typeface="+mn-ea"/>
                <a:cs typeface="+mn-cs"/>
              </a:rPr>
              <a:t>toString</a:t>
            </a:r>
            <a:r>
              <a:rPr lang="en-US" altLang="en-US" sz="2000" kern="1200" dirty="0">
                <a:solidFill>
                  <a:srgbClr val="000000"/>
                </a:solidFill>
                <a:latin typeface="Arial (Body)"/>
                <a:ea typeface="+mn-ea"/>
                <a:cs typeface="+mn-cs"/>
              </a:rPr>
              <a:t> and </a:t>
            </a:r>
            <a:r>
              <a:rPr lang="en-US" altLang="en-US" sz="2000" kern="1200" dirty="0">
                <a:solidFill>
                  <a:srgbClr val="000000"/>
                </a:solidFill>
                <a:latin typeface="Consolas" panose="020B0609020204030204" pitchFamily="49" charset="0"/>
                <a:ea typeface="+mn-ea"/>
                <a:cs typeface="+mn-cs"/>
              </a:rPr>
              <a:t>earnings</a:t>
            </a:r>
            <a:r>
              <a:rPr lang="en-US" altLang="en-US" sz="2000" kern="1200" dirty="0">
                <a:solidFill>
                  <a:srgbClr val="000000"/>
                </a:solidFill>
                <a:latin typeface="Arial (Body)"/>
                <a:ea typeface="+mn-ea"/>
                <a:cs typeface="+mn-cs"/>
              </a:rPr>
              <a:t> functions are called.</a:t>
            </a:r>
          </a:p>
        </p:txBody>
      </p:sp>
    </p:spTree>
    <p:extLst>
      <p:ext uri="{BB962C8B-B14F-4D97-AF65-F5344CB8AC3E}">
        <p14:creationId xmlns:p14="http://schemas.microsoft.com/office/powerpoint/2010/main" val="252559100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smtClean="0"/>
              <a:t>Figure 12.17 </a:t>
            </a:r>
            <a:r>
              <a:rPr lang="en-IN" sz="2800" dirty="0"/>
              <a:t>Processing </a:t>
            </a:r>
            <a:r>
              <a:rPr lang="en-IN" sz="2800" dirty="0">
                <a:latin typeface="Consolas" panose="020B0609020204030204" pitchFamily="49" charset="0"/>
              </a:rPr>
              <a:t>Employee</a:t>
            </a:r>
            <a:r>
              <a:rPr lang="en-IN" sz="2800" dirty="0"/>
              <a:t> Derived-Class Objects with Static Binding </a:t>
            </a:r>
            <a:r>
              <a:rPr lang="en-IN" sz="2800" dirty="0" smtClean="0"/>
              <a:t>Then Polymorphically </a:t>
            </a:r>
            <a:r>
              <a:rPr lang="en-IN" sz="2800" dirty="0"/>
              <a:t>Using Dynamic Binding</a:t>
            </a:r>
            <a:r>
              <a:rPr lang="en-US" sz="2800" dirty="0" smtClean="0"/>
              <a:t> </a:t>
            </a:r>
            <a:r>
              <a:rPr lang="en-US" sz="2000" b="0" dirty="0" smtClean="0"/>
              <a:t>(1 of 7)</a:t>
            </a:r>
            <a:endParaRPr lang="en-US" sz="2000" b="0" dirty="0">
              <a:latin typeface="Times New Roman" panose="02020603050405020304" pitchFamily="18" charset="0"/>
            </a:endParaRPr>
          </a:p>
        </p:txBody>
      </p:sp>
      <p:pic>
        <p:nvPicPr>
          <p:cNvPr id="3" name="Picture 2" descr="Computer code has 71 lines. The lines read as follows. Line 1. forward slash forward slash F i g period 12 period 17 colon f i g 12 underscore 17 period c p p. Line 2. forward slash forward slash Processing Employee derived hyphen class objects with static binding. Line 3. forward slash forward slash then polymorphically using dynamic binding period. Line 4. hash include left angle bracket i o stream right angle bracket. Line 5. hash include left angle bracket i o, m a n i p right angle bracket. Line 6. hash include left angle bracket vector right angle bracket. Line 7. hash include double quote Employee period h double quote. Line 8. hash include double quote Salaried Employee period h double quote. Line 9. hash include double quote Commission Employee period h double quote. Line 10. hash include double quote Base Plus Commission Employee period h double quote. Line 11. using namespace s t d semicolon. Line 12. blank. Line 13. void virtual Via Pointer left parenthesis c o n s t Employee asterisk c o n s t right parenthesis semicolon forward slash forward slash prototype. Line 14. void virtual Via Reference left parenthesis c o n s t Employee ampersand right parenthesis semicolon forward slash forward slash prototype. Line 15. blank. Line 16. i n t main left parenthesis right parenthesis left brace. Line 17, indented once. c out left angle bracket left angle bracket fixed left angle bracket left angle bracket set precision left parenthesis 2 right parenthesis semicolon forward slash forward slash set floating hyphen point formatting. Line 1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158" y="1994553"/>
            <a:ext cx="7053683" cy="3351821"/>
          </a:xfrm>
          <a:prstGeom prst="rect">
            <a:avLst/>
          </a:prstGeom>
        </p:spPr>
      </p:pic>
    </p:spTree>
    <p:extLst>
      <p:ext uri="{BB962C8B-B14F-4D97-AF65-F5344CB8AC3E}">
        <p14:creationId xmlns:p14="http://schemas.microsoft.com/office/powerpoint/2010/main" val="315693654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a:t>Figure 12.17 </a:t>
            </a:r>
            <a:r>
              <a:rPr lang="en-IN" sz="2800" dirty="0"/>
              <a:t>Processing </a:t>
            </a:r>
            <a:r>
              <a:rPr lang="en-IN" sz="2800" dirty="0">
                <a:latin typeface="Consolas" panose="020B0609020204030204" pitchFamily="49" charset="0"/>
              </a:rPr>
              <a:t>Employee</a:t>
            </a:r>
            <a:r>
              <a:rPr lang="en-IN" sz="2800" dirty="0"/>
              <a:t> Derived-Class Objects with Static Binding Then Polymorphically Using Dynamic Binding</a:t>
            </a:r>
            <a:r>
              <a:rPr lang="en-US" sz="2800" dirty="0" smtClean="0"/>
              <a:t> </a:t>
            </a:r>
            <a:r>
              <a:rPr lang="en-US" sz="2000" b="0" dirty="0" smtClean="0"/>
              <a:t>(2 </a:t>
            </a:r>
            <a:r>
              <a:rPr lang="en-US" sz="2000" b="0" dirty="0"/>
              <a:t>of 7)</a:t>
            </a:r>
            <a:endParaRPr lang="en-US" dirty="0">
              <a:latin typeface="Times New Roman" panose="02020603050405020304" pitchFamily="18" charset="0"/>
            </a:endParaRPr>
          </a:p>
        </p:txBody>
      </p:sp>
      <p:pic>
        <p:nvPicPr>
          <p:cNvPr id="3" name="Picture 2" descr="The code continues. Line 19, indented once. forward slash forward slash create derived hyphen class objects. Line 20, indented once. Salaried Employee salaried Employee left brace. Line 21, indented twice. double quote John double quote comma double quote Smith double quote comma double quote 1 1 1 hyphen 1 1 hyphen 1 1 1 1 double quote comma 800 right brace semicolon. Line 22, indented once. Commission Employee commission Employee left brace. Line 23, indented twice. double quote Sue double quote comma double quote Jones double quote comma double quote 3 3 3 hyphen 3 3 hyphen 3 3 3 3 double quote comma 10000 comma 0.06 right brace semicolon. Line 24, indented once. Base Plus Commission Employee base Plus Commission Employee left brace. Line 25, indented twice. double quote Bob double quote comma double quote Lewis double quote comma double quote 4 4 4 hyphen 4 4 hyphen 4 4 4 4 double quote comma 5000 comma period 04 comma 300 right brace semicolon. Line 26. blank. Line 27, indented once. forward slash forward slash output each Employee’s information and earnings using static binding. Line 28, indented once. c out left angle bracket left angle bracket double quote EMPLOYEES PROCESSED INDIVIDUALLY USING STATIC BINDING back slash n double quote. Line 29, indented twice. left angle bracket left angle bracket salaried Employee period to String left parenthesis right parenthesis. The words, salaried Employee period to String left parenthesis right parenthesis are highlighted. Line 30, indented twice. left angle bracket left angle bracket double quote back slash n earned dollar sign double quote left angle bracket left angle bracket salaried Employee period earnings left parenthesis right parenthesis left angle bracket left angle bracket double quote back slash n back slash n double quote. The words, salaried Employee period earnings left parenthesis right parenthesis are highlighted. Line 31, indented twice. left angle bracket left angle bracket commission Employee period to String left parenthesis right parenthesis. The words, commission Employee period to String left parenthesis right parenthesis are highlighted. Line 32, indented twice. left angle bracket left angle bracket double quote back slash n earned dollar sign double quote left angle bracket left angle bracket commission Employee period earnings left parenthesis right parenthesis left angle bracket left angle bracket double quote back slash n back slash n double quote. The words, commission Employee period earnings left parenthesis right parenthesis are highlighted. Line 33, indented twice. left angle bracket left angle bracket base Plus Commission Employee period to String left parenthesis right parenthesis. The words, base Plus Commission Employee period to String left parenthesis right parenthesis are highlighted. Line 34, indented twice. left angle bracket left angle bracket double quote back slash n earned dollar sign double quote left angle bracket left angle bracket base Plus Commission Employee period earnings left parenthesis right parenthesis left angle bracket left angle bracket double quote back slash n back slash n double quote semicolon. The words, base Plus Commission Employee period earnings left parenthesis right parenthesis are highlighted. Line 3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958" y="2141287"/>
            <a:ext cx="7216084" cy="3241775"/>
          </a:xfrm>
          <a:prstGeom prst="rect">
            <a:avLst/>
          </a:prstGeom>
        </p:spPr>
      </p:pic>
    </p:spTree>
    <p:extLst>
      <p:ext uri="{BB962C8B-B14F-4D97-AF65-F5344CB8AC3E}">
        <p14:creationId xmlns:p14="http://schemas.microsoft.com/office/powerpoint/2010/main" val="311501029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a:t>Figure 12.17 </a:t>
            </a:r>
            <a:r>
              <a:rPr lang="en-IN" sz="2800" dirty="0"/>
              <a:t>Processing </a:t>
            </a:r>
            <a:r>
              <a:rPr lang="en-IN" sz="2800" dirty="0">
                <a:latin typeface="Consolas" panose="020B0609020204030204" pitchFamily="49" charset="0"/>
              </a:rPr>
              <a:t>Employee</a:t>
            </a:r>
            <a:r>
              <a:rPr lang="en-IN" sz="2800" dirty="0"/>
              <a:t> Derived-Class Objects with Static Binding Then Polymorphically Using Dynamic Binding</a:t>
            </a:r>
            <a:r>
              <a:rPr lang="en-US" sz="2800" dirty="0" smtClean="0"/>
              <a:t> </a:t>
            </a:r>
            <a:r>
              <a:rPr lang="en-US" sz="2000" b="0" dirty="0" smtClean="0"/>
              <a:t>(3 </a:t>
            </a:r>
            <a:r>
              <a:rPr lang="en-US" sz="2000" b="0" dirty="0"/>
              <a:t>of 7)</a:t>
            </a:r>
            <a:endParaRPr lang="en-US" dirty="0">
              <a:latin typeface="Times New Roman" panose="02020603050405020304" pitchFamily="18" charset="0"/>
            </a:endParaRPr>
          </a:p>
        </p:txBody>
      </p:sp>
      <p:pic>
        <p:nvPicPr>
          <p:cNvPr id="3" name="Picture 2" descr="The code continues. Line 36, indented once. forward slash forward slash create and initialize vector of three base hyphen class pointers. Line 37, indented once. vector left angle bracket Employee asterisk right angle bracket employees left brace ampersand salaried Employee comma ampersand commission Employee comma. Line 38, indented twice. ampersand base Plus Commission Employee right brace semicolon. Lines 36 to 38 are highlighted. Line 39. blank. Line 40, indented once. c out left angle bracket left angle bracket double quote EMPLOYEES PROCESSED POLYMORPHICALLY VIA DYNAMIC BINDING back slash n back slash n double quote semicolon. Line 41. blank. Line 42, indented once. forward slash forward slash call virtual Via Pointer to print each Employee's information. Line 43, indented once. forward slash forward slash and earnings using dynamic binding. Line 44, indented once. c out left angle bracket left angle bracket double quote VIRTUAL FUNCTION CALLS MADE OFF BASE hyphen CLASS POINTERS back slash n double quote semicolon. Line 45. blank. Line 46, indented once. for left parenthesis c o n s t Employee asterisk employee P t r colon employees right parenthesis left brace. Line 47, indented twice. virtual Via Pointer left parenthesis employee P t r right parenthesis semicolon. This line is highlighted. Line 48, indented once. right brace. Line 49. blank. Line 50, indented once. forward slash forward slash call virtual Via Reference to print each Employee's information. Line 51, indented once. forward slash forward slash and earnings using dynamic binding. Line 52, indented once. c out left angle bracket left angle bracket double quote VIRTUAL FUNCTION CALLS MADE OFF BASE hyphen CLASS REFERENCES back slash n double quote semicolon. Line 53. blank. Line 54, indented once. for left parenthesis c o n s t Employee asterisk employee P t r colon employees right parenthesis left brace. Line 55, indented twice. virtual Via Reference left parenthesis asterisk employee P t r right parenthesis semicolon forward slash forward slash note dereferencing. This line is highlighted. Line 56, indented once. right brace. Line 57.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089" y="2032661"/>
            <a:ext cx="6303821" cy="3717652"/>
          </a:xfrm>
          <a:prstGeom prst="rect">
            <a:avLst/>
          </a:prstGeom>
        </p:spPr>
      </p:pic>
    </p:spTree>
    <p:extLst>
      <p:ext uri="{BB962C8B-B14F-4D97-AF65-F5344CB8AC3E}">
        <p14:creationId xmlns:p14="http://schemas.microsoft.com/office/powerpoint/2010/main" val="37316409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a:t>Figure 12.17 </a:t>
            </a:r>
            <a:r>
              <a:rPr lang="en-IN" sz="2800" dirty="0"/>
              <a:t>Processing </a:t>
            </a:r>
            <a:r>
              <a:rPr lang="en-IN" sz="2800" dirty="0">
                <a:latin typeface="Consolas" panose="020B0609020204030204" pitchFamily="49" charset="0"/>
              </a:rPr>
              <a:t>Employee</a:t>
            </a:r>
            <a:r>
              <a:rPr lang="en-IN" sz="2800" dirty="0"/>
              <a:t> Derived-Class Objects with Static Binding Then Polymorphically Using Dynamic Binding</a:t>
            </a:r>
            <a:r>
              <a:rPr lang="en-US" sz="2800" dirty="0" smtClean="0"/>
              <a:t> </a:t>
            </a:r>
            <a:r>
              <a:rPr lang="en-US" sz="2000" b="0" dirty="0" smtClean="0"/>
              <a:t>(4 </a:t>
            </a:r>
            <a:r>
              <a:rPr lang="en-US" sz="2000" b="0" dirty="0"/>
              <a:t>of 7)</a:t>
            </a:r>
            <a:endParaRPr lang="en-US" dirty="0">
              <a:latin typeface="Times New Roman" panose="02020603050405020304" pitchFamily="18" charset="0"/>
            </a:endParaRPr>
          </a:p>
        </p:txBody>
      </p:sp>
      <p:pic>
        <p:nvPicPr>
          <p:cNvPr id="3" name="Picture 2" descr="The code continues. Line 58. blank. Line 59. forward slash forward slash call Employee virtual functions to String and earnings off a. Line 60. forward slash forward slash base hyphen class pointer using dynamic binding. Line 61. void virtual Via Pointer left parenthesis c o n s t Employee asterisk c o n s t base Class P t r right parenthesis left brace. Line 62, indented once. c out left angle bracket left angle bracket base Class P t r hyphen greater than sign to String left parenthesis right parenthesis. The words, base Class P t r hyphen greater than sign to String left parenthesis right parenthesis are highlighted. Line 63, indented twice. left angle bracket left angle bracket double quote back slash n earned dollar sign double quote left angle bracket left angle bracket base Class P t r hyphen greater than sign earnings left parenthesis right parenthesis left angle bracket left angle bracket double quote back slash n back slash n double quote semicolon. Line 64. right brace. Line 65. blank. Line 66. forward slash forward slash call Employee virtual functions to String and earnings off a. Line 67. forward slash forward slash base hyphen class reference using dynamic binding. Line 68. void virtual Via Reference left parenthesis c o n s t Employee ampersand base Class R e f right parenthesis left brace. Line 69, indented once. c out left angle bracket left angle bracket base Class R e f period to String left parenthesis right parenthesis. The words, base Class R e f period to String left parenthesis right parenthesis are highlighted. Line 70, indented twice. left angle bracket left angle bracket double quote back slash n earned dollar sign double quote left angle bracket left angle bracket base Class R e f period earnings left parenthesis right parenthesis left angle bracket left angle bracket double quote back slash n back slash n double quote semicolon. The words, base Class R e f period earnings left parenthesis right parenthesis are highlighted. Line 7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41" y="2078675"/>
            <a:ext cx="7175918" cy="3075389"/>
          </a:xfrm>
          <a:prstGeom prst="rect">
            <a:avLst/>
          </a:prstGeom>
        </p:spPr>
      </p:pic>
    </p:spTree>
    <p:extLst>
      <p:ext uri="{BB962C8B-B14F-4D97-AF65-F5344CB8AC3E}">
        <p14:creationId xmlns:p14="http://schemas.microsoft.com/office/powerpoint/2010/main" val="29337718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a:t>Figure 12.17 </a:t>
            </a:r>
            <a:r>
              <a:rPr lang="en-IN" sz="2800" dirty="0"/>
              <a:t>Processing </a:t>
            </a:r>
            <a:r>
              <a:rPr lang="en-IN" sz="2800" dirty="0">
                <a:latin typeface="Consolas" panose="020B0609020204030204" pitchFamily="49" charset="0"/>
              </a:rPr>
              <a:t>Employee</a:t>
            </a:r>
            <a:r>
              <a:rPr lang="en-IN" sz="2800" dirty="0"/>
              <a:t> Derived-Class Objects with Static Binding Then Polymorphically Using Dynamic Binding</a:t>
            </a:r>
            <a:r>
              <a:rPr lang="en-US" sz="2800" dirty="0" smtClean="0"/>
              <a:t> </a:t>
            </a:r>
            <a:r>
              <a:rPr lang="en-US" sz="2000" b="0" dirty="0" smtClean="0"/>
              <a:t>(5 </a:t>
            </a:r>
            <a:r>
              <a:rPr lang="en-US" sz="2000" b="0" dirty="0"/>
              <a:t>of 7)</a:t>
            </a:r>
            <a:endParaRPr lang="en-US" dirty="0">
              <a:latin typeface="Times New Roman" panose="02020603050405020304" pitchFamily="18" charset="0"/>
            </a:endParaRPr>
          </a:p>
        </p:txBody>
      </p:sp>
      <p:pic>
        <p:nvPicPr>
          <p:cNvPr id="3" name="Picture 2" descr="Computer code output has 40 lines. The lines read as follows. Line 1. EMPLOYEES PROCESSED INDIVIDUALLY USING STATIC BINDING. Line 2. salaried employee colon John Smith. Line 3. social security number colon 1 1 1 hyphen 1 1 hyphen 1 1 1 1. Line 4. weekly salary colon 800.00. Line 5. earned dollar sign 800.00. Line 6. commission employee colon Sue Jones. Line 7. social security number colon 3 3 3 hyphen 3 3 hyphen 3 3 3 3. Line 8. gross sales colon 10000.00 semicolon commission rate colon 0.06. Line 9. earned dollar sign 600.00. Line 10. base hyphen salaried commission employee colon Bob Lewis. Line 11. social security number colon 4 4 4 hyphen 4 4 hyphen 4 4 4 4. Line 12. gross sales colon 5000.00 semicolon commission rate colon 0.04 semicolon base salary colon 300.00. Line 13. earned dollar sign 5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327" y="2105343"/>
            <a:ext cx="7429345" cy="2817526"/>
          </a:xfrm>
          <a:prstGeom prst="rect">
            <a:avLst/>
          </a:prstGeom>
        </p:spPr>
      </p:pic>
    </p:spTree>
    <p:extLst>
      <p:ext uri="{BB962C8B-B14F-4D97-AF65-F5344CB8AC3E}">
        <p14:creationId xmlns:p14="http://schemas.microsoft.com/office/powerpoint/2010/main" val="147610776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a:t>Figure 12.17 </a:t>
            </a:r>
            <a:r>
              <a:rPr lang="en-IN" sz="2800" dirty="0"/>
              <a:t>Processing </a:t>
            </a:r>
            <a:r>
              <a:rPr lang="en-IN" sz="2800" dirty="0">
                <a:latin typeface="Consolas" panose="020B0609020204030204" pitchFamily="49" charset="0"/>
              </a:rPr>
              <a:t>Employee</a:t>
            </a:r>
            <a:r>
              <a:rPr lang="en-IN" sz="2800" dirty="0"/>
              <a:t> Derived-Class Objects with Static Binding Then Polymorphically Using Dynamic Binding</a:t>
            </a:r>
            <a:r>
              <a:rPr lang="en-US" sz="2800" dirty="0" smtClean="0"/>
              <a:t> </a:t>
            </a:r>
            <a:r>
              <a:rPr lang="en-US" sz="2000" b="0" dirty="0" smtClean="0"/>
              <a:t>(6 </a:t>
            </a:r>
            <a:r>
              <a:rPr lang="en-US" sz="2000" b="0" dirty="0"/>
              <a:t>of 7)</a:t>
            </a:r>
            <a:endParaRPr lang="en-US" dirty="0">
              <a:latin typeface="Times New Roman" panose="02020603050405020304" pitchFamily="18" charset="0"/>
            </a:endParaRPr>
          </a:p>
        </p:txBody>
      </p:sp>
      <p:pic>
        <p:nvPicPr>
          <p:cNvPr id="3" name="Picture 2" descr="The code continues. Line 14. EMPLOYEES PROCESSED POLYMORPHICALLY VIA DYNAMIC BINDING. Line 15. VIRTUAL FUNCTION CALLS MADE OFF BASE hyphen CLASS POINTERS. Line 16. salaried employee colon John Smith. Line 17. social security number colon 1 1 1 hyphen 1 1 hyphen 1 1 1 1. Line 18. weekly salary colon 800.00. Line 19. earned dollar sign 800.00. Line 20. commission employee colon Sue Jones. Line 21. social security number colon 3 3 3 hyphen 3 3 hyphen 3 3 3 3. Line 22. gross sales colon 10000.00 semicolon commission rate colon 0.06. Line 23. earned dollar sign 600.00. Line 24. base hyphen salaried commission employee colon Bob Lewis. Line 25. social security number colon 4 4 4 hyphen 4 4 hyphen 4 4 4 4. Line 26. gross sales colon 5000.00 semicolon commission rate colon 0.04 semicolon base salary colon 300.00. Line 27. earned dollar sign 5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373" y="2263574"/>
            <a:ext cx="6587255" cy="2914064"/>
          </a:xfrm>
          <a:prstGeom prst="rect">
            <a:avLst/>
          </a:prstGeom>
        </p:spPr>
      </p:pic>
    </p:spTree>
    <p:extLst>
      <p:ext uri="{BB962C8B-B14F-4D97-AF65-F5344CB8AC3E}">
        <p14:creationId xmlns:p14="http://schemas.microsoft.com/office/powerpoint/2010/main" val="25448221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a:t>Figure 12.17 </a:t>
            </a:r>
            <a:r>
              <a:rPr lang="en-IN" sz="2800" dirty="0"/>
              <a:t>Processing </a:t>
            </a:r>
            <a:r>
              <a:rPr lang="en-IN" sz="2800" dirty="0">
                <a:latin typeface="Consolas" panose="020B0609020204030204" pitchFamily="49" charset="0"/>
              </a:rPr>
              <a:t>Employee</a:t>
            </a:r>
            <a:r>
              <a:rPr lang="en-IN" sz="2800" dirty="0"/>
              <a:t> Derived-Class Objects with Static Binding Then Polymorphically Using Dynamic Binding</a:t>
            </a:r>
            <a:r>
              <a:rPr lang="en-US" sz="2800" dirty="0" smtClean="0"/>
              <a:t> </a:t>
            </a:r>
            <a:r>
              <a:rPr lang="en-US" sz="2000" b="0" dirty="0" smtClean="0"/>
              <a:t>(7 </a:t>
            </a:r>
            <a:r>
              <a:rPr lang="en-US" sz="2000" b="0" dirty="0"/>
              <a:t>of 7)</a:t>
            </a:r>
            <a:endParaRPr lang="en-US" dirty="0">
              <a:latin typeface="Times New Roman" panose="02020603050405020304" pitchFamily="18" charset="0"/>
            </a:endParaRPr>
          </a:p>
        </p:txBody>
      </p:sp>
      <p:pic>
        <p:nvPicPr>
          <p:cNvPr id="3" name="Picture 2" descr="The code continues. Line 28. VIRTUAL FUNCTION CALLS MADE OFF BASE hyphen CLASS REFERENCES. Line 29. salaried employee colon John Smith. Line 30. social security number colon 1 1 1 hyphen 1 1 hyphen 1 1 1 1. Line 31. weekly salary colon 800.00. Line 32. earned dollar sign 800.00. Line 33. commission employee colon Sue Jones. Line 34. social security number colon 3 3 3 hyphen 3 3 hyphen 3 3 3 3. Line 35. gross sales colon 10000.00 semicolon commission rate colon 0.06. Line 36. earned dollar sign 600.00. Line 37. base hyphen salaried commission employee colon Bob Lewis. Line 38. social security number colon 4 4 4 hyphen 4 4 hyphen 4 4 4 4. Line 39. gross sales colon 5000.00 semicolon commission rate colon 0.04 semicolon base salary colon 300.00. Line 40. earned dollar sign 50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85" y="2104216"/>
            <a:ext cx="7276429" cy="2975489"/>
          </a:xfrm>
          <a:prstGeom prst="rect">
            <a:avLst/>
          </a:prstGeom>
        </p:spPr>
      </p:pic>
    </p:spTree>
    <p:extLst>
      <p:ext uri="{BB962C8B-B14F-4D97-AF65-F5344CB8AC3E}">
        <p14:creationId xmlns:p14="http://schemas.microsoft.com/office/powerpoint/2010/main" val="3462715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12.1 Introduction </a:t>
            </a:r>
            <a:r>
              <a:rPr lang="en-US" sz="2000" b="0" dirty="0" smtClean="0">
                <a:solidFill>
                  <a:schemeClr val="tx2"/>
                </a:solidFill>
              </a:rPr>
              <a:t>(3 </a:t>
            </a:r>
            <a:r>
              <a:rPr lang="en-US" sz="2000" b="0" dirty="0">
                <a:solidFill>
                  <a:schemeClr val="tx2"/>
                </a:solidFill>
              </a:rPr>
              <a:t>of </a:t>
            </a:r>
            <a:r>
              <a:rPr lang="en-US" sz="2000" b="0" dirty="0" smtClean="0">
                <a:solidFill>
                  <a:schemeClr val="tx2"/>
                </a:solidFill>
              </a:rPr>
              <a:t>3)</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Design and implement systems that are easily extensible.</a:t>
            </a:r>
          </a:p>
          <a:p>
            <a:pPr lvl="1"/>
            <a:r>
              <a:rPr lang="en-US" altLang="en-US" sz="2400" dirty="0">
                <a:solidFill>
                  <a:srgbClr val="000000"/>
                </a:solidFill>
                <a:latin typeface="+mn-lt"/>
              </a:rPr>
              <a:t>New classes can be added with little or no modification to the general portions of the program, as long as the new classes are part of the inheritance hierarchy that the program processes generally.</a:t>
            </a:r>
          </a:p>
          <a:p>
            <a:pPr lvl="1"/>
            <a:r>
              <a:rPr lang="en-US" altLang="en-US" sz="2400" dirty="0">
                <a:solidFill>
                  <a:srgbClr val="000000"/>
                </a:solidFill>
                <a:latin typeface="+mn-lt"/>
              </a:rPr>
              <a:t>The only parts of a program that must be altered to accommodate new classes are those that require direct knowledge of the new classes that you add to the hierarchy.</a:t>
            </a:r>
            <a:endParaRPr lang="en-US" sz="2400" dirty="0">
              <a:latin typeface="+mn-lt"/>
            </a:endParaRPr>
          </a:p>
        </p:txBody>
      </p:sp>
    </p:spTree>
    <p:extLst>
      <p:ext uri="{BB962C8B-B14F-4D97-AF65-F5344CB8AC3E}">
        <p14:creationId xmlns:p14="http://schemas.microsoft.com/office/powerpoint/2010/main" val="230649351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a:latin typeface="Times New Roman" panose="02020603050405020304" pitchFamily="18" charset="0"/>
              </a:rPr>
              <a:t>12.7.5 Demonstrating Polymorphic Processing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Lines 37-38 create and initialize the </a:t>
            </a:r>
            <a:r>
              <a:rPr lang="en-US" altLang="en-US" sz="2400" kern="1200" dirty="0">
                <a:solidFill>
                  <a:srgbClr val="000000"/>
                </a:solidFill>
                <a:latin typeface="Consolas" panose="020B0609020204030204" pitchFamily="49" charset="0"/>
                <a:ea typeface="+mn-ea"/>
                <a:cs typeface="+mn-cs"/>
              </a:rPr>
              <a:t>vector</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employees</a:t>
            </a:r>
            <a:r>
              <a:rPr lang="en-US" altLang="en-US" sz="2400" kern="1200" dirty="0">
                <a:solidFill>
                  <a:srgbClr val="000000"/>
                </a:solidFill>
                <a:latin typeface="Arial (Body)"/>
                <a:ea typeface="+mn-ea"/>
                <a:cs typeface="+mn-cs"/>
              </a:rPr>
              <a:t>, which contains three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pointers.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compiler allows these assignments, because a </a:t>
            </a:r>
            <a:r>
              <a:rPr lang="en-US" altLang="en-US" sz="2400" kern="1200" dirty="0">
                <a:solidFill>
                  <a:srgbClr val="000000"/>
                </a:solidFill>
                <a:latin typeface="Consolas" panose="020B0609020204030204" pitchFamily="49" charset="0"/>
                <a:ea typeface="+mn-ea"/>
                <a:cs typeface="+mn-cs"/>
              </a:rPr>
              <a:t>SalariedEmployee</a:t>
            </a:r>
            <a:r>
              <a:rPr lang="en-US" altLang="en-US" sz="2400" kern="1200" dirty="0">
                <a:solidFill>
                  <a:srgbClr val="000000"/>
                </a:solidFill>
                <a:latin typeface="Arial (Body)"/>
                <a:ea typeface="+mn-ea"/>
                <a:cs typeface="+mn-cs"/>
              </a:rPr>
              <a:t> </a:t>
            </a:r>
            <a:r>
              <a:rPr lang="en-US" altLang="en-US" sz="2400" b="1" kern="1200" dirty="0">
                <a:solidFill>
                  <a:srgbClr val="000000"/>
                </a:solidFill>
                <a:latin typeface="Arial (Body)"/>
                <a:ea typeface="+mn-ea"/>
                <a:cs typeface="+mn-cs"/>
              </a:rPr>
              <a:t>is an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a </a:t>
            </a:r>
            <a:r>
              <a:rPr lang="en-US" altLang="en-US" sz="2400" kern="1200" dirty="0">
                <a:solidFill>
                  <a:srgbClr val="000000"/>
                </a:solidFill>
                <a:latin typeface="Consolas" panose="020B0609020204030204" pitchFamily="49" charset="0"/>
                <a:ea typeface="+mn-ea"/>
                <a:cs typeface="+mn-cs"/>
              </a:rPr>
              <a:t>CommissionEmployee</a:t>
            </a:r>
            <a:r>
              <a:rPr lang="en-US" altLang="en-US" sz="2400" i="1" kern="1200" dirty="0">
                <a:solidFill>
                  <a:srgbClr val="000000"/>
                </a:solidFill>
                <a:latin typeface="Arial (Body)"/>
                <a:ea typeface="+mn-ea"/>
                <a:cs typeface="+mn-cs"/>
              </a:rPr>
              <a:t> </a:t>
            </a:r>
            <a:r>
              <a:rPr lang="en-US" altLang="en-US" sz="2400" b="1" kern="1200" dirty="0">
                <a:solidFill>
                  <a:srgbClr val="000000"/>
                </a:solidFill>
                <a:latin typeface="Arial (Body)"/>
                <a:ea typeface="+mn-ea"/>
                <a:cs typeface="+mn-cs"/>
              </a:rPr>
              <a:t>is an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and a </a:t>
            </a: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Arial (Body)"/>
                <a:ea typeface="+mn-ea"/>
                <a:cs typeface="+mn-cs"/>
              </a:rPr>
              <a:t> </a:t>
            </a:r>
            <a:r>
              <a:rPr lang="en-US" altLang="en-US" sz="2400" b="1" kern="1200" dirty="0">
                <a:solidFill>
                  <a:srgbClr val="000000"/>
                </a:solidFill>
                <a:latin typeface="Arial (Body)"/>
                <a:ea typeface="+mn-ea"/>
                <a:cs typeface="+mn-cs"/>
              </a:rPr>
              <a:t>is an </a:t>
            </a:r>
            <a:r>
              <a:rPr lang="en-US" altLang="en-US" sz="2400" kern="1200" dirty="0">
                <a:solidFill>
                  <a:srgbClr val="000000"/>
                </a:solidFill>
                <a:latin typeface="Consolas" panose="020B0609020204030204" pitchFamily="49" charset="0"/>
                <a:ea typeface="+mn-ea"/>
                <a:cs typeface="+mn-cs"/>
              </a:rPr>
              <a:t>Employee</a:t>
            </a:r>
            <a:r>
              <a:rPr lang="en-US" altLang="en-US" sz="2400" b="1" kern="1200" dirty="0">
                <a:solidFill>
                  <a:srgbClr val="000000"/>
                </a:solidFill>
                <a:latin typeface="Arial (Body)"/>
                <a:ea typeface="+mn-ea"/>
                <a:cs typeface="+mn-cs"/>
              </a:rPr>
              <a:t>.</a:t>
            </a:r>
          </a:p>
        </p:txBody>
      </p:sp>
    </p:spTree>
    <p:extLst>
      <p:ext uri="{BB962C8B-B14F-4D97-AF65-F5344CB8AC3E}">
        <p14:creationId xmlns:p14="http://schemas.microsoft.com/office/powerpoint/2010/main" val="9328639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b">
            <a:spAutoFit/>
          </a:bodyPr>
          <a:lstStyle/>
          <a:p>
            <a:pPr lvl="0">
              <a:spcBef>
                <a:spcPct val="0"/>
              </a:spcBef>
              <a:buClrTx/>
              <a:defRPr/>
            </a:pPr>
            <a:r>
              <a:rPr lang="en-US" kern="1200" dirty="0" smtClean="0">
                <a:latin typeface="Times New Roman" panose="02020603050405020304" pitchFamily="18" charset="0"/>
                <a:ea typeface="+mj-ea"/>
              </a:rPr>
              <a:t>12.7.5 Demonstrating Polymorphic Processing </a:t>
            </a:r>
            <a:r>
              <a:rPr lang="en-US" sz="2000" b="0" kern="1200" dirty="0" smtClean="0">
                <a:latin typeface="Times New Roman" panose="02020603050405020304" pitchFamily="18" charset="0"/>
                <a:ea typeface="+mj-ea"/>
              </a:rPr>
              <a:t>(3 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19342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Lines 46–48 traverse </a:t>
            </a:r>
            <a:r>
              <a:rPr lang="en-US" altLang="en-US" sz="1800" kern="1200" dirty="0">
                <a:solidFill>
                  <a:srgbClr val="000000"/>
                </a:solidFill>
                <a:latin typeface="Consolas" panose="020B0609020204030204" pitchFamily="49" charset="0"/>
                <a:ea typeface="+mn-ea"/>
                <a:cs typeface="+mn-cs"/>
              </a:rPr>
              <a:t>vector</a:t>
            </a:r>
            <a:r>
              <a:rPr lang="en-US" altLang="en-US" sz="1800" kern="1200" dirty="0">
                <a:solidFill>
                  <a:srgbClr val="000000"/>
                </a:solidFill>
                <a:latin typeface="Arial (Body)"/>
                <a:ea typeface="+mn-ea"/>
                <a:cs typeface="+mn-cs"/>
              </a:rPr>
              <a:t> </a:t>
            </a:r>
            <a:r>
              <a:rPr lang="en-US" altLang="en-US" sz="1800" kern="1200" dirty="0">
                <a:solidFill>
                  <a:srgbClr val="000000"/>
                </a:solidFill>
                <a:latin typeface="Consolas" panose="020B0609020204030204" pitchFamily="49" charset="0"/>
                <a:ea typeface="+mn-ea"/>
                <a:cs typeface="+mn-cs"/>
              </a:rPr>
              <a:t>employees</a:t>
            </a:r>
            <a:r>
              <a:rPr lang="en-US" altLang="en-US" sz="1800" kern="1200" dirty="0">
                <a:solidFill>
                  <a:srgbClr val="000000"/>
                </a:solidFill>
                <a:latin typeface="Arial (Body)"/>
                <a:ea typeface="+mn-ea"/>
                <a:cs typeface="+mn-cs"/>
              </a:rPr>
              <a:t> and invoke function </a:t>
            </a:r>
            <a:r>
              <a:rPr lang="en-US" altLang="en-US" sz="1800" kern="1200" dirty="0">
                <a:solidFill>
                  <a:srgbClr val="000000"/>
                </a:solidFill>
                <a:latin typeface="Consolas" panose="020B0609020204030204" pitchFamily="49" charset="0"/>
                <a:ea typeface="+mn-ea"/>
                <a:cs typeface="+mn-cs"/>
              </a:rPr>
              <a:t>virtualViaPointer</a:t>
            </a:r>
            <a:r>
              <a:rPr lang="en-US" altLang="en-US" sz="1800" kern="1200" dirty="0">
                <a:solidFill>
                  <a:srgbClr val="000000"/>
                </a:solidFill>
                <a:latin typeface="Arial (Body)"/>
                <a:ea typeface="+mn-ea"/>
                <a:cs typeface="+mn-cs"/>
              </a:rPr>
              <a:t> for each element in </a:t>
            </a:r>
            <a:r>
              <a:rPr lang="en-US" altLang="en-US" sz="1800" kern="1200" dirty="0">
                <a:solidFill>
                  <a:srgbClr val="000000"/>
                </a:solidFill>
                <a:latin typeface="Consolas" panose="020B0609020204030204" pitchFamily="49" charset="0"/>
                <a:ea typeface="+mn-ea"/>
                <a:cs typeface="+mn-cs"/>
              </a:rPr>
              <a:t>employees</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Function </a:t>
            </a:r>
            <a:r>
              <a:rPr lang="en-US" altLang="en-US" sz="1800" kern="1200" dirty="0">
                <a:solidFill>
                  <a:srgbClr val="000000"/>
                </a:solidFill>
                <a:latin typeface="Consolas" panose="020B0609020204030204" pitchFamily="49" charset="0"/>
                <a:ea typeface="+mn-ea"/>
                <a:cs typeface="+mn-cs"/>
              </a:rPr>
              <a:t>virtualViaPointer</a:t>
            </a:r>
            <a:r>
              <a:rPr lang="en-US" altLang="en-US" sz="1800" kern="1200" dirty="0">
                <a:solidFill>
                  <a:srgbClr val="000000"/>
                </a:solidFill>
                <a:latin typeface="Arial (Body)"/>
                <a:ea typeface="+mn-ea"/>
                <a:cs typeface="+mn-cs"/>
              </a:rPr>
              <a:t> receives in parameter </a:t>
            </a:r>
            <a:r>
              <a:rPr lang="en-US" altLang="en-US" sz="1800" kern="1200" dirty="0">
                <a:solidFill>
                  <a:srgbClr val="000000"/>
                </a:solidFill>
                <a:latin typeface="Consolas" panose="020B0609020204030204" pitchFamily="49" charset="0"/>
                <a:ea typeface="+mn-ea"/>
                <a:cs typeface="+mn-cs"/>
              </a:rPr>
              <a:t>baseClassPtr</a:t>
            </a:r>
            <a:r>
              <a:rPr lang="en-US" altLang="en-US" sz="1800" kern="1200" dirty="0">
                <a:solidFill>
                  <a:srgbClr val="000000"/>
                </a:solidFill>
                <a:latin typeface="Arial (Body)"/>
                <a:ea typeface="+mn-ea"/>
                <a:cs typeface="+mn-cs"/>
              </a:rPr>
              <a:t> (of type </a:t>
            </a:r>
            <a:r>
              <a:rPr lang="en-US" altLang="en-US" sz="1800" kern="1200" dirty="0">
                <a:solidFill>
                  <a:srgbClr val="000000"/>
                </a:solidFill>
                <a:latin typeface="Consolas" panose="020B0609020204030204" pitchFamily="49" charset="0"/>
                <a:ea typeface="+mn-ea"/>
                <a:cs typeface="+mn-cs"/>
              </a:rPr>
              <a:t>const</a:t>
            </a:r>
            <a:r>
              <a:rPr lang="en-US" altLang="en-US" sz="1800" kern="1200" dirty="0">
                <a:solidFill>
                  <a:srgbClr val="000000"/>
                </a:solidFill>
                <a:latin typeface="Arial (Body)"/>
                <a:ea typeface="+mn-ea"/>
                <a:cs typeface="+mn-cs"/>
              </a:rPr>
              <a:t> </a:t>
            </a:r>
            <a:r>
              <a:rPr lang="en-US" altLang="en-US" sz="1800" kern="1200" dirty="0">
                <a:solidFill>
                  <a:srgbClr val="000000"/>
                </a:solidFill>
                <a:latin typeface="Consolas" panose="020B0609020204030204" pitchFamily="49" charset="0"/>
                <a:ea typeface="+mn-ea"/>
                <a:cs typeface="+mn-cs"/>
              </a:rPr>
              <a:t>Employee</a:t>
            </a:r>
            <a:r>
              <a:rPr lang="en-US" altLang="en-US" sz="1800" kern="1200" dirty="0">
                <a:solidFill>
                  <a:srgbClr val="000000"/>
                </a:solidFill>
                <a:latin typeface="Arial (Body)"/>
                <a:ea typeface="+mn-ea"/>
                <a:cs typeface="+mn-cs"/>
              </a:rPr>
              <a:t> </a:t>
            </a:r>
            <a:r>
              <a:rPr lang="en-US" altLang="en-US" sz="1800" kern="1200" dirty="0" smtClean="0">
                <a:solidFill>
                  <a:srgbClr val="000000"/>
                </a:solidFill>
                <a:latin typeface="Consolas" panose="020B0609020204030204" pitchFamily="49" charset="0"/>
                <a:ea typeface="+mn-ea"/>
                <a:cs typeface="+mn-cs"/>
              </a:rPr>
              <a:t>*</a:t>
            </a:r>
            <a:r>
              <a:rPr lang="en-US" altLang="en-US" sz="1800" kern="1200" dirty="0">
                <a:solidFill>
                  <a:srgbClr val="000000"/>
                </a:solidFill>
                <a:latin typeface="Arial (Body)"/>
                <a:ea typeface="+mn-ea"/>
                <a:cs typeface="+mn-cs"/>
              </a:rPr>
              <a:t> </a:t>
            </a:r>
            <a:r>
              <a:rPr lang="en-US" altLang="en-US" sz="1800" kern="1200" dirty="0">
                <a:solidFill>
                  <a:srgbClr val="000000"/>
                </a:solidFill>
                <a:latin typeface="Consolas" panose="020B0609020204030204" pitchFamily="49" charset="0"/>
                <a:ea typeface="+mn-ea"/>
                <a:cs typeface="+mn-cs"/>
              </a:rPr>
              <a:t>const</a:t>
            </a:r>
            <a:r>
              <a:rPr lang="en-US" altLang="en-US" sz="1800" kern="1200" dirty="0">
                <a:solidFill>
                  <a:srgbClr val="000000"/>
                </a:solidFill>
                <a:latin typeface="Arial (Body)"/>
                <a:ea typeface="+mn-ea"/>
                <a:cs typeface="+mn-cs"/>
              </a:rPr>
              <a:t>) the address stored in an </a:t>
            </a:r>
            <a:r>
              <a:rPr lang="en-US" altLang="en-US" sz="1800" kern="1200" dirty="0">
                <a:solidFill>
                  <a:srgbClr val="000000"/>
                </a:solidFill>
                <a:latin typeface="Consolas" panose="020B0609020204030204" pitchFamily="49" charset="0"/>
                <a:ea typeface="+mn-ea"/>
                <a:cs typeface="+mn-cs"/>
              </a:rPr>
              <a:t>employees</a:t>
            </a:r>
            <a:r>
              <a:rPr lang="en-US" altLang="en-US" sz="1800" kern="1200" dirty="0">
                <a:solidFill>
                  <a:srgbClr val="000000"/>
                </a:solidFill>
                <a:latin typeface="Arial (Body)"/>
                <a:ea typeface="+mn-ea"/>
                <a:cs typeface="+mn-cs"/>
              </a:rPr>
              <a:t> element.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Each call to </a:t>
            </a:r>
            <a:r>
              <a:rPr lang="en-US" altLang="en-US" sz="1800" kern="1200" dirty="0">
                <a:solidFill>
                  <a:srgbClr val="000000"/>
                </a:solidFill>
                <a:latin typeface="Consolas" panose="020B0609020204030204" pitchFamily="49" charset="0"/>
                <a:ea typeface="+mn-ea"/>
                <a:cs typeface="+mn-cs"/>
              </a:rPr>
              <a:t>virtualViaPointer</a:t>
            </a:r>
            <a:r>
              <a:rPr lang="en-US" altLang="en-US" sz="1800" kern="1200" dirty="0">
                <a:solidFill>
                  <a:srgbClr val="000000"/>
                </a:solidFill>
                <a:latin typeface="Arial (Body)"/>
                <a:ea typeface="+mn-ea"/>
                <a:cs typeface="+mn-cs"/>
              </a:rPr>
              <a:t> uses </a:t>
            </a:r>
            <a:r>
              <a:rPr lang="en-US" altLang="en-US" sz="1800" kern="1200" dirty="0">
                <a:solidFill>
                  <a:srgbClr val="000000"/>
                </a:solidFill>
                <a:latin typeface="Consolas" panose="020B0609020204030204" pitchFamily="49" charset="0"/>
                <a:ea typeface="+mn-ea"/>
                <a:cs typeface="+mn-cs"/>
              </a:rPr>
              <a:t>baseClassPtr</a:t>
            </a:r>
            <a:r>
              <a:rPr lang="en-US" altLang="en-US" sz="1800" kern="1200" dirty="0">
                <a:solidFill>
                  <a:srgbClr val="000000"/>
                </a:solidFill>
                <a:latin typeface="Arial (Body)"/>
                <a:ea typeface="+mn-ea"/>
                <a:cs typeface="+mn-cs"/>
              </a:rPr>
              <a:t> to invoke </a:t>
            </a:r>
            <a:r>
              <a:rPr lang="en-US" altLang="en-US" sz="1800" kern="1200" dirty="0">
                <a:solidFill>
                  <a:srgbClr val="000000"/>
                </a:solidFill>
                <a:latin typeface="Consolas" panose="020B0609020204030204" pitchFamily="49" charset="0"/>
                <a:ea typeface="+mn-ea"/>
                <a:cs typeface="+mn-cs"/>
              </a:rPr>
              <a:t>virtual</a:t>
            </a:r>
            <a:r>
              <a:rPr lang="en-US" altLang="en-US" sz="1800" kern="1200" dirty="0">
                <a:solidFill>
                  <a:srgbClr val="000000"/>
                </a:solidFill>
                <a:latin typeface="Arial (Body)"/>
                <a:ea typeface="+mn-ea"/>
                <a:cs typeface="+mn-cs"/>
              </a:rPr>
              <a:t> functions </a:t>
            </a:r>
            <a:r>
              <a:rPr lang="en-US" altLang="en-US" sz="1800" kern="1200" dirty="0">
                <a:solidFill>
                  <a:srgbClr val="000000"/>
                </a:solidFill>
                <a:latin typeface="Consolas" panose="020B0609020204030204" pitchFamily="49" charset="0"/>
                <a:ea typeface="+mn-ea"/>
                <a:cs typeface="+mn-cs"/>
              </a:rPr>
              <a:t>toString</a:t>
            </a:r>
            <a:r>
              <a:rPr lang="en-US" altLang="en-US" sz="1800" kern="1200" dirty="0">
                <a:solidFill>
                  <a:srgbClr val="000000"/>
                </a:solidFill>
                <a:latin typeface="Arial (Body)"/>
                <a:ea typeface="+mn-ea"/>
                <a:cs typeface="+mn-cs"/>
              </a:rPr>
              <a:t> and </a:t>
            </a:r>
            <a:r>
              <a:rPr lang="en-US" altLang="en-US" sz="1800" kern="1200" dirty="0">
                <a:solidFill>
                  <a:srgbClr val="000000"/>
                </a:solidFill>
                <a:latin typeface="Consolas" panose="020B0609020204030204" pitchFamily="49" charset="0"/>
                <a:ea typeface="+mn-ea"/>
                <a:cs typeface="+mn-cs"/>
              </a:rPr>
              <a:t>earnings</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Function </a:t>
            </a:r>
            <a:r>
              <a:rPr lang="en-US" altLang="en-US" sz="1800" kern="1200" dirty="0">
                <a:solidFill>
                  <a:srgbClr val="000000"/>
                </a:solidFill>
                <a:latin typeface="Consolas" panose="020B0609020204030204" pitchFamily="49" charset="0"/>
                <a:ea typeface="+mn-ea"/>
                <a:cs typeface="+mn-cs"/>
              </a:rPr>
              <a:t>virtualViaPointer</a:t>
            </a:r>
            <a:r>
              <a:rPr lang="en-US" altLang="en-US" sz="1800" kern="1200" dirty="0">
                <a:solidFill>
                  <a:srgbClr val="000000"/>
                </a:solidFill>
                <a:latin typeface="Arial (Body)"/>
                <a:ea typeface="+mn-ea"/>
                <a:cs typeface="+mn-cs"/>
              </a:rPr>
              <a:t> does not contain any </a:t>
            </a:r>
            <a:r>
              <a:rPr lang="en-US" altLang="en-US" sz="1800" kern="1200" dirty="0">
                <a:solidFill>
                  <a:srgbClr val="000000"/>
                </a:solidFill>
                <a:latin typeface="Consolas" panose="020B0609020204030204" pitchFamily="49" charset="0"/>
                <a:ea typeface="+mn-ea"/>
                <a:cs typeface="+mn-cs"/>
              </a:rPr>
              <a:t>SalariedEmployee</a:t>
            </a:r>
            <a:r>
              <a:rPr lang="en-US" altLang="en-US" sz="1800" kern="1200" dirty="0">
                <a:solidFill>
                  <a:srgbClr val="000000"/>
                </a:solidFill>
                <a:latin typeface="Arial (Body)"/>
                <a:ea typeface="+mn-ea"/>
                <a:cs typeface="+mn-cs"/>
              </a:rPr>
              <a:t>, </a:t>
            </a:r>
            <a:r>
              <a:rPr lang="en-US" altLang="en-US" sz="1800" kern="1200" dirty="0">
                <a:solidFill>
                  <a:srgbClr val="000000"/>
                </a:solidFill>
                <a:latin typeface="Consolas" panose="020B0609020204030204" pitchFamily="49" charset="0"/>
                <a:ea typeface="+mn-ea"/>
                <a:cs typeface="+mn-cs"/>
              </a:rPr>
              <a:t>CommissionEmployee</a:t>
            </a:r>
            <a:r>
              <a:rPr lang="en-US" altLang="en-US" sz="1800" kern="1200" dirty="0">
                <a:solidFill>
                  <a:srgbClr val="000000"/>
                </a:solidFill>
                <a:latin typeface="Arial (Body)"/>
                <a:ea typeface="+mn-ea"/>
                <a:cs typeface="+mn-cs"/>
              </a:rPr>
              <a:t> or </a:t>
            </a:r>
            <a:r>
              <a:rPr lang="en-US" altLang="en-US" sz="1800" kern="1200" dirty="0">
                <a:solidFill>
                  <a:srgbClr val="000000"/>
                </a:solidFill>
                <a:latin typeface="Consolas" panose="020B0609020204030204" pitchFamily="49" charset="0"/>
                <a:ea typeface="+mn-ea"/>
                <a:cs typeface="+mn-cs"/>
              </a:rPr>
              <a:t>BasePlusCommissionEmployee</a:t>
            </a:r>
            <a:r>
              <a:rPr lang="en-US" altLang="en-US" sz="1800" kern="1200" dirty="0">
                <a:solidFill>
                  <a:srgbClr val="000000"/>
                </a:solidFill>
                <a:latin typeface="Arial (Body)"/>
                <a:ea typeface="+mn-ea"/>
                <a:cs typeface="+mn-cs"/>
              </a:rPr>
              <a:t> type information.</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The function knows only about base-class type </a:t>
            </a:r>
            <a:r>
              <a:rPr lang="en-US" altLang="en-US" sz="1800" kern="1200" dirty="0">
                <a:solidFill>
                  <a:srgbClr val="000000"/>
                </a:solidFill>
                <a:latin typeface="Consolas" panose="020B0609020204030204" pitchFamily="49" charset="0"/>
                <a:ea typeface="+mn-ea"/>
                <a:cs typeface="+mn-cs"/>
              </a:rPr>
              <a:t>Employee</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The output illustrates that the appropriate functions for each class are indeed invoked and that each object’s proper information is displayed.</a:t>
            </a:r>
          </a:p>
        </p:txBody>
      </p:sp>
    </p:spTree>
    <p:extLst>
      <p:ext uri="{BB962C8B-B14F-4D97-AF65-F5344CB8AC3E}">
        <p14:creationId xmlns:p14="http://schemas.microsoft.com/office/powerpoint/2010/main" val="134092200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12.7.5 Demonstrating Polymorphic Processing</a:t>
            </a:r>
            <a:r>
              <a:rPr lang="en-US" sz="3200"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(4 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Lines 54–59 traverse </a:t>
            </a:r>
            <a:r>
              <a:rPr lang="en-US" altLang="en-US" sz="2000" kern="1200" dirty="0">
                <a:solidFill>
                  <a:srgbClr val="000000"/>
                </a:solidFill>
                <a:latin typeface="Consolas" panose="020B0609020204030204" pitchFamily="49" charset="0"/>
                <a:ea typeface="+mn-ea"/>
                <a:cs typeface="+mn-cs"/>
              </a:rPr>
              <a:t>employees</a:t>
            </a:r>
            <a:r>
              <a:rPr lang="en-US" altLang="en-US" sz="2000" kern="1200" dirty="0">
                <a:solidFill>
                  <a:srgbClr val="000000"/>
                </a:solidFill>
                <a:latin typeface="Arial (Body)"/>
                <a:ea typeface="+mn-ea"/>
                <a:cs typeface="+mn-cs"/>
              </a:rPr>
              <a:t> and invoke function </a:t>
            </a:r>
            <a:r>
              <a:rPr lang="en-US" altLang="en-US" sz="2000" kern="1200" dirty="0">
                <a:solidFill>
                  <a:srgbClr val="000000"/>
                </a:solidFill>
                <a:latin typeface="Consolas" panose="020B0609020204030204" pitchFamily="49" charset="0"/>
                <a:ea typeface="+mn-ea"/>
                <a:cs typeface="+mn-cs"/>
              </a:rPr>
              <a:t>virtualViaReference</a:t>
            </a:r>
            <a:r>
              <a:rPr lang="en-US" altLang="en-US" sz="2000" kern="1200" dirty="0">
                <a:solidFill>
                  <a:srgbClr val="000000"/>
                </a:solidFill>
                <a:latin typeface="Arial (Body)"/>
                <a:ea typeface="+mn-ea"/>
                <a:cs typeface="+mn-cs"/>
              </a:rPr>
              <a:t> for each </a:t>
            </a:r>
            <a:r>
              <a:rPr lang="en-US" altLang="en-US" sz="2000" kern="1200" dirty="0">
                <a:solidFill>
                  <a:srgbClr val="000000"/>
                </a:solidFill>
                <a:latin typeface="Consolas" panose="020B0609020204030204" pitchFamily="49" charset="0"/>
                <a:ea typeface="+mn-ea"/>
                <a:cs typeface="+mn-cs"/>
              </a:rPr>
              <a:t>vector</a:t>
            </a:r>
            <a:r>
              <a:rPr lang="en-US" altLang="en-US" sz="2000" kern="1200" dirty="0">
                <a:solidFill>
                  <a:srgbClr val="000000"/>
                </a:solidFill>
                <a:latin typeface="Arial (Body)"/>
                <a:ea typeface="+mn-ea"/>
                <a:cs typeface="+mn-cs"/>
              </a:rPr>
              <a:t> element.</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Function </a:t>
            </a:r>
            <a:r>
              <a:rPr lang="en-US" altLang="en-US" sz="2000" kern="1200" dirty="0">
                <a:solidFill>
                  <a:srgbClr val="000000"/>
                </a:solidFill>
                <a:latin typeface="Consolas" panose="020B0609020204030204" pitchFamily="49" charset="0"/>
                <a:ea typeface="+mn-ea"/>
                <a:cs typeface="+mn-cs"/>
              </a:rPr>
              <a:t>virtualViaReference</a:t>
            </a:r>
            <a:r>
              <a:rPr lang="en-US" altLang="en-US" sz="2000" kern="1200" dirty="0">
                <a:solidFill>
                  <a:srgbClr val="000000"/>
                </a:solidFill>
                <a:latin typeface="Arial (Body)"/>
                <a:ea typeface="+mn-ea"/>
                <a:cs typeface="+mn-cs"/>
              </a:rPr>
              <a:t> receives in its parameter </a:t>
            </a:r>
            <a:r>
              <a:rPr lang="en-US" altLang="en-US" sz="2000" kern="1200" dirty="0">
                <a:solidFill>
                  <a:srgbClr val="000000"/>
                </a:solidFill>
                <a:latin typeface="Consolas" panose="020B0609020204030204" pitchFamily="49" charset="0"/>
                <a:ea typeface="+mn-ea"/>
                <a:cs typeface="+mn-cs"/>
              </a:rPr>
              <a:t>baseClassRef</a:t>
            </a:r>
            <a:r>
              <a:rPr lang="en-US" altLang="en-US" sz="2000" kern="1200" dirty="0">
                <a:solidFill>
                  <a:srgbClr val="000000"/>
                </a:solidFill>
                <a:latin typeface="Arial (Body)"/>
                <a:ea typeface="+mn-ea"/>
                <a:cs typeface="+mn-cs"/>
              </a:rPr>
              <a:t> (of type </a:t>
            </a:r>
            <a:r>
              <a:rPr lang="en-US" altLang="en-US" sz="2000" kern="1200" dirty="0">
                <a:solidFill>
                  <a:srgbClr val="000000"/>
                </a:solidFill>
                <a:latin typeface="Consolas" panose="020B0609020204030204" pitchFamily="49" charset="0"/>
                <a:ea typeface="+mn-ea"/>
                <a:cs typeface="+mn-cs"/>
              </a:rPr>
              <a:t>const</a:t>
            </a:r>
            <a:r>
              <a:rPr lang="en-US" altLang="en-US" sz="2000" kern="1200" dirty="0">
                <a:solidFill>
                  <a:srgbClr val="000000"/>
                </a:solidFill>
                <a:latin typeface="Arial (Body)"/>
                <a:ea typeface="+mn-ea"/>
                <a:cs typeface="+mn-cs"/>
              </a:rPr>
              <a:t>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 </a:t>
            </a:r>
            <a:r>
              <a:rPr lang="en-US" altLang="en-US" sz="2000" kern="1200" dirty="0">
                <a:solidFill>
                  <a:srgbClr val="000000"/>
                </a:solidFill>
                <a:latin typeface="Consolas" panose="020B0609020204030204" pitchFamily="49" charset="0"/>
                <a:ea typeface="+mn-ea"/>
                <a:cs typeface="+mn-cs"/>
              </a:rPr>
              <a:t>&amp;</a:t>
            </a:r>
            <a:r>
              <a:rPr lang="en-US" altLang="en-US" sz="2000" kern="1200" dirty="0">
                <a:solidFill>
                  <a:srgbClr val="000000"/>
                </a:solidFill>
                <a:latin typeface="+mn-lt"/>
                <a:ea typeface="+mn-ea"/>
                <a:cs typeface="+mn-cs"/>
              </a:rPr>
              <a:t>)</a:t>
            </a:r>
            <a:r>
              <a:rPr lang="en-US" altLang="en-US" sz="2000" kern="1200" dirty="0">
                <a:solidFill>
                  <a:srgbClr val="000000"/>
                </a:solidFill>
                <a:latin typeface="Arial (Body)"/>
                <a:ea typeface="+mn-ea"/>
                <a:cs typeface="+mn-cs"/>
              </a:rPr>
              <a:t> a reference to the object obtained by dereferencing an </a:t>
            </a:r>
            <a:r>
              <a:rPr lang="en-US" altLang="en-US" sz="2000" kern="1200" dirty="0">
                <a:solidFill>
                  <a:srgbClr val="000000"/>
                </a:solidFill>
                <a:latin typeface="Consolas" panose="020B0609020204030204" pitchFamily="49" charset="0"/>
                <a:ea typeface="+mn-ea"/>
                <a:cs typeface="+mn-cs"/>
              </a:rPr>
              <a:t>employees</a:t>
            </a:r>
            <a:r>
              <a:rPr lang="en-US" altLang="en-US" sz="2000" kern="1200" dirty="0">
                <a:solidFill>
                  <a:srgbClr val="000000"/>
                </a:solidFill>
                <a:latin typeface="Arial (Body)"/>
                <a:ea typeface="+mn-ea"/>
                <a:cs typeface="+mn-cs"/>
              </a:rPr>
              <a:t> element </a:t>
            </a:r>
            <a:r>
              <a:rPr lang="en-US" altLang="en-US" sz="2000" kern="1200" dirty="0" smtClean="0">
                <a:solidFill>
                  <a:srgbClr val="000000"/>
                </a:solidFill>
                <a:latin typeface="Arial (Body)"/>
                <a:ea typeface="+mn-ea"/>
                <a:cs typeface="+mn-cs"/>
              </a:rPr>
              <a:t>pointer</a:t>
            </a:r>
            <a:endParaRPr lang="en-US" altLang="en-US" sz="20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Each call to </a:t>
            </a:r>
            <a:r>
              <a:rPr lang="en-US" altLang="en-US" sz="2000" kern="1200" dirty="0">
                <a:solidFill>
                  <a:srgbClr val="000000"/>
                </a:solidFill>
                <a:latin typeface="Consolas" panose="020B0609020204030204" pitchFamily="49" charset="0"/>
                <a:ea typeface="+mn-ea"/>
                <a:cs typeface="+mn-cs"/>
              </a:rPr>
              <a:t>virtualViaReference</a:t>
            </a:r>
            <a:r>
              <a:rPr lang="en-US" altLang="en-US" sz="2000" kern="1200" dirty="0">
                <a:solidFill>
                  <a:srgbClr val="000000"/>
                </a:solidFill>
                <a:latin typeface="Arial (Body)"/>
                <a:ea typeface="+mn-ea"/>
                <a:cs typeface="+mn-cs"/>
              </a:rPr>
              <a:t> invokes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 functions </a:t>
            </a:r>
            <a:r>
              <a:rPr lang="en-US" altLang="en-US" sz="2000" kern="1200" dirty="0">
                <a:solidFill>
                  <a:srgbClr val="000000"/>
                </a:solidFill>
                <a:latin typeface="Consolas" panose="020B0609020204030204" pitchFamily="49" charset="0"/>
                <a:ea typeface="+mn-ea"/>
                <a:cs typeface="+mn-cs"/>
              </a:rPr>
              <a:t>toString</a:t>
            </a:r>
            <a:r>
              <a:rPr lang="en-US" altLang="en-US" sz="2000" kern="1200" dirty="0">
                <a:solidFill>
                  <a:srgbClr val="000000"/>
                </a:solidFill>
                <a:latin typeface="Arial (Body)"/>
                <a:ea typeface="+mn-ea"/>
                <a:cs typeface="+mn-cs"/>
              </a:rPr>
              <a:t> and </a:t>
            </a:r>
            <a:r>
              <a:rPr lang="en-US" altLang="en-US" sz="2000" kern="1200" dirty="0">
                <a:solidFill>
                  <a:srgbClr val="000000"/>
                </a:solidFill>
                <a:latin typeface="Consolas" panose="020B0609020204030204" pitchFamily="49" charset="0"/>
                <a:ea typeface="+mn-ea"/>
                <a:cs typeface="+mn-cs"/>
              </a:rPr>
              <a:t>earnings</a:t>
            </a:r>
            <a:r>
              <a:rPr lang="en-US" altLang="en-US" sz="2000" kern="1200" dirty="0">
                <a:solidFill>
                  <a:srgbClr val="000000"/>
                </a:solidFill>
                <a:latin typeface="Arial (Body)"/>
                <a:ea typeface="+mn-ea"/>
                <a:cs typeface="+mn-cs"/>
              </a:rPr>
              <a:t> via </a:t>
            </a:r>
            <a:r>
              <a:rPr lang="en-US" altLang="en-US" sz="2000" kern="1200" dirty="0">
                <a:solidFill>
                  <a:srgbClr val="000000"/>
                </a:solidFill>
                <a:latin typeface="Consolas" panose="020B0609020204030204" pitchFamily="49" charset="0"/>
                <a:ea typeface="+mn-ea"/>
                <a:cs typeface="+mn-cs"/>
              </a:rPr>
              <a:t>baseClassRef</a:t>
            </a:r>
            <a:r>
              <a:rPr lang="en-US" altLang="en-US" sz="2000" kern="1200" dirty="0">
                <a:solidFill>
                  <a:srgbClr val="000000"/>
                </a:solidFill>
                <a:latin typeface="Arial (Body)"/>
                <a:ea typeface="+mn-ea"/>
                <a:cs typeface="+mn-cs"/>
              </a:rPr>
              <a:t> to demonstrate that </a:t>
            </a:r>
            <a:r>
              <a:rPr lang="en-US" altLang="en-US" sz="2000" b="1" kern="1200" dirty="0">
                <a:solidFill>
                  <a:srgbClr val="000000"/>
                </a:solidFill>
                <a:latin typeface="Arial (Body)"/>
                <a:ea typeface="+mn-ea"/>
                <a:cs typeface="+mn-cs"/>
              </a:rPr>
              <a:t>polymorphic processing occurs with base-class references as well</a:t>
            </a:r>
            <a:r>
              <a:rPr lang="en-US" altLang="en-US" sz="20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Each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-function invocation calls the function on the object to which </a:t>
            </a:r>
            <a:r>
              <a:rPr lang="en-US" altLang="en-US" sz="2000" kern="1200" dirty="0">
                <a:solidFill>
                  <a:srgbClr val="000000"/>
                </a:solidFill>
                <a:latin typeface="Consolas" panose="020B0609020204030204" pitchFamily="49" charset="0"/>
                <a:ea typeface="+mn-ea"/>
                <a:cs typeface="+mn-cs"/>
              </a:rPr>
              <a:t>baseClassRef</a:t>
            </a:r>
            <a:r>
              <a:rPr lang="en-US" altLang="en-US" sz="2000" kern="1200" dirty="0">
                <a:solidFill>
                  <a:srgbClr val="000000"/>
                </a:solidFill>
                <a:latin typeface="Arial (Body)"/>
                <a:ea typeface="+mn-ea"/>
                <a:cs typeface="+mn-cs"/>
              </a:rPr>
              <a:t> refers at runtime.</a:t>
            </a:r>
          </a:p>
        </p:txBody>
      </p:sp>
    </p:spTree>
    <p:extLst>
      <p:ext uri="{BB962C8B-B14F-4D97-AF65-F5344CB8AC3E}">
        <p14:creationId xmlns:p14="http://schemas.microsoft.com/office/powerpoint/2010/main" val="199234063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sz="3000" kern="1200" dirty="0" smtClean="0">
                <a:latin typeface="Times New Roman" panose="02020603050405020304" pitchFamily="18" charset="0"/>
                <a:ea typeface="+mj-ea"/>
              </a:rPr>
              <a:t>12.8 (Optional) Polymorphism, Virtual Functions and Dynamic Binding “Under the Hood” </a:t>
            </a:r>
            <a:r>
              <a:rPr lang="en-US" sz="2000" b="0" kern="1200" dirty="0" smtClean="0">
                <a:latin typeface="Times New Roman" panose="02020603050405020304" pitchFamily="18" charset="0"/>
                <a:ea typeface="+mj-ea"/>
              </a:rPr>
              <a:t>(1 of 11)</a:t>
            </a:r>
            <a:endParaRPr lang="en-US" sz="2000" b="0" kern="1200" dirty="0">
              <a:latin typeface="Times New Roman" panose="02020603050405020304" pitchFamily="18" charset="0"/>
              <a:ea typeface="+mj-ea"/>
            </a:endParaRPr>
          </a:p>
        </p:txBody>
      </p:sp>
      <p:sp>
        <p:nvSpPr>
          <p:cNvPr id="4" name="Text Placeholder 3"/>
          <p:cNvSpPr>
            <a:spLocks noGrp="1"/>
          </p:cNvSpPr>
          <p:nvPr>
            <p:ph type="body" idx="1"/>
          </p:nvPr>
        </p:nvSpPr>
        <p:spPr/>
        <p:txBody>
          <a:bodyPr/>
          <a:lstStyle/>
          <a:p>
            <a:r>
              <a:rPr lang="en-US" altLang="en-US" sz="2400" dirty="0">
                <a:solidFill>
                  <a:srgbClr val="000000"/>
                </a:solidFill>
                <a:latin typeface="+mn-lt"/>
              </a:rPr>
              <a:t>How C++ can implement polymorphism, </a:t>
            </a:r>
            <a:r>
              <a:rPr lang="en-US" altLang="en-US" sz="2400" dirty="0">
                <a:solidFill>
                  <a:srgbClr val="000000"/>
                </a:solidFill>
                <a:latin typeface="Consolas" panose="020B0609020204030204" pitchFamily="49" charset="0"/>
              </a:rPr>
              <a:t>virtual</a:t>
            </a:r>
            <a:r>
              <a:rPr lang="en-US" altLang="en-US" sz="2400" dirty="0">
                <a:solidFill>
                  <a:srgbClr val="000000"/>
                </a:solidFill>
                <a:latin typeface="+mn-lt"/>
              </a:rPr>
              <a:t> functions and dynamic binding.</a:t>
            </a:r>
          </a:p>
          <a:p>
            <a:r>
              <a:rPr lang="en-US" altLang="en-US" sz="2400" dirty="0">
                <a:solidFill>
                  <a:srgbClr val="000000"/>
                </a:solidFill>
                <a:latin typeface="+mn-lt"/>
              </a:rPr>
              <a:t>Polymorphism is accomplished through three levels of pointers (i.e., “triple indirection”).</a:t>
            </a:r>
          </a:p>
          <a:p>
            <a:r>
              <a:rPr lang="en-US" altLang="en-US" sz="2400" dirty="0">
                <a:solidFill>
                  <a:srgbClr val="000000"/>
                </a:solidFill>
                <a:latin typeface="+mn-lt"/>
              </a:rPr>
              <a:t>We’ll show how an executing program uses these data structures to execute </a:t>
            </a:r>
            <a:r>
              <a:rPr lang="en-US" altLang="en-US" sz="2400" dirty="0">
                <a:solidFill>
                  <a:srgbClr val="000000"/>
                </a:solidFill>
                <a:latin typeface="Consolas" panose="020B0609020204030204" pitchFamily="49" charset="0"/>
              </a:rPr>
              <a:t>virtual</a:t>
            </a:r>
            <a:r>
              <a:rPr lang="en-US" altLang="en-US" sz="2400" dirty="0">
                <a:solidFill>
                  <a:srgbClr val="000000"/>
                </a:solidFill>
                <a:latin typeface="+mn-lt"/>
              </a:rPr>
              <a:t> functions and achieve the dynamic binding associated with polymorphism.</a:t>
            </a:r>
          </a:p>
          <a:p>
            <a:r>
              <a:rPr lang="en-US" altLang="en-US" sz="2400" dirty="0">
                <a:solidFill>
                  <a:srgbClr val="000000"/>
                </a:solidFill>
                <a:latin typeface="+mn-lt"/>
              </a:rPr>
              <a:t>Our discussion explains one possible implementation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91213601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sz="3000" kern="1200" dirty="0" smtClean="0">
                <a:latin typeface="Times New Roman" panose="02020603050405020304" pitchFamily="18" charset="0"/>
                <a:ea typeface="+mj-ea"/>
              </a:rPr>
              <a:t>12.8 (Optional) Polymorphism, Virtual Functions and Dynamic Binding “Under the Hood” </a:t>
            </a:r>
            <a:r>
              <a:rPr lang="en-US" sz="2000" b="0" kern="1200" dirty="0" smtClean="0">
                <a:latin typeface="Times New Roman" panose="02020603050405020304" pitchFamily="18" charset="0"/>
                <a:ea typeface="+mj-ea"/>
              </a:rPr>
              <a:t>(2 of 11)</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a:lstStyle/>
          <a:p>
            <a:r>
              <a:rPr lang="en-US" altLang="en-US" sz="2000" dirty="0">
                <a:solidFill>
                  <a:srgbClr val="000000"/>
                </a:solidFill>
                <a:latin typeface="+mn-lt"/>
              </a:rPr>
              <a:t>When C++ compiles a class that has one or more </a:t>
            </a:r>
            <a:r>
              <a:rPr lang="en-US" altLang="en-US" sz="2000" dirty="0">
                <a:solidFill>
                  <a:srgbClr val="000000"/>
                </a:solidFill>
                <a:latin typeface="Consolas" panose="020B0609020204030204" pitchFamily="49" charset="0"/>
              </a:rPr>
              <a:t>virtual</a:t>
            </a:r>
            <a:r>
              <a:rPr lang="en-US" altLang="en-US" sz="2000" dirty="0">
                <a:solidFill>
                  <a:srgbClr val="000000"/>
                </a:solidFill>
                <a:latin typeface="+mn-lt"/>
              </a:rPr>
              <a:t> functions, it builds a </a:t>
            </a:r>
            <a:r>
              <a:rPr lang="en-US" altLang="en-US" sz="2000" b="1" dirty="0">
                <a:solidFill>
                  <a:schemeClr val="tx1"/>
                </a:solidFill>
                <a:latin typeface="+mn-lt"/>
              </a:rPr>
              <a:t>virtual function table (vtable) </a:t>
            </a:r>
            <a:r>
              <a:rPr lang="en-US" altLang="en-US" sz="2000" dirty="0">
                <a:solidFill>
                  <a:srgbClr val="000000"/>
                </a:solidFill>
                <a:latin typeface="+mn-lt"/>
              </a:rPr>
              <a:t>for that class.</a:t>
            </a:r>
          </a:p>
          <a:p>
            <a:r>
              <a:rPr lang="en-US" altLang="en-US" sz="2000" dirty="0">
                <a:solidFill>
                  <a:srgbClr val="000000"/>
                </a:solidFill>
                <a:latin typeface="+mn-lt"/>
              </a:rPr>
              <a:t>The </a:t>
            </a:r>
            <a:r>
              <a:rPr lang="en-US" altLang="en-US" sz="2000" b="1" dirty="0">
                <a:solidFill>
                  <a:srgbClr val="000000"/>
                </a:solidFill>
                <a:latin typeface="+mn-lt"/>
              </a:rPr>
              <a:t>vtable</a:t>
            </a:r>
            <a:r>
              <a:rPr lang="en-US" altLang="en-US" sz="2000" dirty="0">
                <a:solidFill>
                  <a:srgbClr val="000000"/>
                </a:solidFill>
                <a:latin typeface="+mn-lt"/>
              </a:rPr>
              <a:t> contains pointers to the class’s </a:t>
            </a:r>
            <a:r>
              <a:rPr lang="en-US" altLang="en-US" sz="2000" dirty="0">
                <a:solidFill>
                  <a:srgbClr val="000000"/>
                </a:solidFill>
                <a:latin typeface="Consolas" panose="020B0609020204030204" pitchFamily="49" charset="0"/>
              </a:rPr>
              <a:t>virtual</a:t>
            </a:r>
            <a:r>
              <a:rPr lang="en-US" altLang="en-US" sz="2000" dirty="0">
                <a:solidFill>
                  <a:srgbClr val="000000"/>
                </a:solidFill>
                <a:latin typeface="+mn-lt"/>
              </a:rPr>
              <a:t> functions</a:t>
            </a:r>
            <a:r>
              <a:rPr lang="en-US" altLang="en-US" sz="2000" dirty="0" smtClean="0">
                <a:solidFill>
                  <a:srgbClr val="000000"/>
                </a:solidFill>
                <a:latin typeface="+mn-lt"/>
              </a:rPr>
              <a:t>.</a:t>
            </a:r>
            <a:endParaRPr lang="en-US" altLang="en-US" sz="2000" dirty="0">
              <a:solidFill>
                <a:srgbClr val="000000"/>
              </a:solidFill>
              <a:latin typeface="+mn-lt"/>
            </a:endParaRPr>
          </a:p>
          <a:p>
            <a:r>
              <a:rPr lang="en-US" altLang="en-US" sz="2000" dirty="0">
                <a:solidFill>
                  <a:srgbClr val="000000"/>
                </a:solidFill>
                <a:latin typeface="+mn-lt"/>
              </a:rPr>
              <a:t>Just as the name of a built-in array contains the address in memory of the array’s first element, a </a:t>
            </a:r>
            <a:r>
              <a:rPr lang="en-US" altLang="en-US" sz="2000" b="1" dirty="0">
                <a:solidFill>
                  <a:schemeClr val="tx1"/>
                </a:solidFill>
                <a:latin typeface="+mn-lt"/>
              </a:rPr>
              <a:t>pointer to a function </a:t>
            </a:r>
            <a:r>
              <a:rPr lang="en-US" altLang="en-US" sz="2000" dirty="0">
                <a:solidFill>
                  <a:srgbClr val="000000"/>
                </a:solidFill>
                <a:latin typeface="+mn-lt"/>
              </a:rPr>
              <a:t>contains the starting address of the code that performs the function’s task</a:t>
            </a:r>
            <a:r>
              <a:rPr lang="en-US" altLang="en-US" sz="2000" dirty="0" smtClean="0">
                <a:solidFill>
                  <a:srgbClr val="000000"/>
                </a:solidFill>
                <a:latin typeface="+mn-lt"/>
              </a:rPr>
              <a:t>.</a:t>
            </a:r>
            <a:endParaRPr lang="en-US" altLang="en-US" sz="2000" dirty="0">
              <a:solidFill>
                <a:srgbClr val="000000"/>
              </a:solidFill>
              <a:latin typeface="+mn-lt"/>
            </a:endParaRPr>
          </a:p>
          <a:p>
            <a:r>
              <a:rPr lang="en-US" altLang="en-US" sz="2000" dirty="0">
                <a:solidFill>
                  <a:srgbClr val="000000"/>
                </a:solidFill>
                <a:latin typeface="+mn-lt"/>
              </a:rPr>
              <a:t>An executing program uses the </a:t>
            </a:r>
            <a:r>
              <a:rPr lang="en-US" altLang="en-US" sz="2000" b="1" dirty="0">
                <a:solidFill>
                  <a:srgbClr val="000000"/>
                </a:solidFill>
                <a:latin typeface="+mn-lt"/>
              </a:rPr>
              <a:t>vtable</a:t>
            </a:r>
            <a:r>
              <a:rPr lang="en-US" altLang="en-US" sz="2000" dirty="0">
                <a:solidFill>
                  <a:srgbClr val="000000"/>
                </a:solidFill>
                <a:latin typeface="+mn-lt"/>
              </a:rPr>
              <a:t> to select the proper function implementation each time a </a:t>
            </a:r>
            <a:r>
              <a:rPr lang="en-US" altLang="en-US" sz="2000" dirty="0">
                <a:solidFill>
                  <a:srgbClr val="000000"/>
                </a:solidFill>
                <a:latin typeface="Consolas" panose="020B0609020204030204" pitchFamily="49" charset="0"/>
              </a:rPr>
              <a:t>virtual</a:t>
            </a:r>
            <a:r>
              <a:rPr lang="en-US" altLang="en-US" sz="2000" dirty="0">
                <a:solidFill>
                  <a:srgbClr val="000000"/>
                </a:solidFill>
                <a:latin typeface="+mn-lt"/>
              </a:rPr>
              <a:t> function of that class is called.</a:t>
            </a:r>
          </a:p>
          <a:p>
            <a:r>
              <a:rPr lang="en-US" altLang="en-US" sz="2000" dirty="0">
                <a:solidFill>
                  <a:srgbClr val="000000"/>
                </a:solidFill>
                <a:latin typeface="+mn-lt"/>
              </a:rPr>
              <a:t>The leftmost column of </a:t>
            </a:r>
            <a:r>
              <a:rPr lang="en-US" altLang="en-US" sz="2000" dirty="0" smtClean="0">
                <a:solidFill>
                  <a:srgbClr val="000000"/>
                </a:solidFill>
                <a:latin typeface="+mn-lt"/>
              </a:rPr>
              <a:t>Figure</a:t>
            </a:r>
            <a:r>
              <a:rPr lang="en-US" altLang="en-US" sz="2000" dirty="0">
                <a:solidFill>
                  <a:srgbClr val="000000"/>
                </a:solidFill>
                <a:latin typeface="+mn-lt"/>
              </a:rPr>
              <a:t> 12.18 illustrates the </a:t>
            </a:r>
            <a:r>
              <a:rPr lang="en-US" altLang="en-US" sz="2000" b="1" dirty="0">
                <a:solidFill>
                  <a:srgbClr val="000000"/>
                </a:solidFill>
                <a:latin typeface="+mn-lt"/>
              </a:rPr>
              <a:t>vtables </a:t>
            </a:r>
            <a:r>
              <a:rPr lang="en-US" altLang="en-US" sz="2000" dirty="0">
                <a:solidFill>
                  <a:srgbClr val="000000"/>
                </a:solidFill>
                <a:latin typeface="+mn-lt"/>
              </a:rPr>
              <a:t>for the </a:t>
            </a:r>
            <a:r>
              <a:rPr lang="en-US" altLang="en-US" sz="2000" dirty="0">
                <a:solidFill>
                  <a:srgbClr val="000000"/>
                </a:solidFill>
                <a:latin typeface="Consolas" panose="020B0609020204030204" pitchFamily="49" charset="0"/>
              </a:rPr>
              <a:t>Employee</a:t>
            </a:r>
            <a:r>
              <a:rPr lang="en-US" altLang="en-US" sz="2000" dirty="0">
                <a:solidFill>
                  <a:srgbClr val="000000"/>
                </a:solidFill>
                <a:latin typeface="+mn-lt"/>
              </a:rPr>
              <a:t> hierarchy</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393559742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smtClean="0"/>
              <a:t>Figure </a:t>
            </a:r>
            <a:r>
              <a:rPr lang="en-IN" dirty="0"/>
              <a:t>12.18 </a:t>
            </a:r>
            <a:r>
              <a:rPr lang="en-IN" dirty="0" smtClean="0"/>
              <a:t>How </a:t>
            </a:r>
            <a:r>
              <a:rPr lang="en-IN" dirty="0" smtClean="0">
                <a:latin typeface="Consolas" panose="020B0609020204030204" pitchFamily="49" charset="0"/>
              </a:rPr>
              <a:t>virtual</a:t>
            </a:r>
            <a:r>
              <a:rPr lang="en-IN" dirty="0" smtClean="0"/>
              <a:t> Function Calls Work</a:t>
            </a:r>
            <a:endParaRPr lang="en-US" dirty="0">
              <a:latin typeface="Times New Roman" panose="02020603050405020304" pitchFamily="18" charset="0"/>
            </a:endParaRPr>
          </a:p>
        </p:txBody>
      </p:sp>
      <p:pic>
        <p:nvPicPr>
          <p:cNvPr id="3" name="Picture 2" descr="Virtual function calls. The main vector class, employee has three sub classes as follows. Salaried ampersand Employee, commission ampersand Employee, and base plus ampersand commission employee. The zeroth one, Salaried Employee points the subclass and reads, John 1 1 1 hyphen 1 1 hyphen 1 1 1 1 dollar sign 800.00. The pointer points another class, salaried Employee v table. It contains earnings and to String. Earnings is labeled, Week salary and To String is labeled Salaried employee. The first one, Commission Employee points the sub class and data reads, Sue Jones 3 3 3 hyphen 3 3 hyphen 3 3 3 3 dollar sign 10,000.00, 0.06. The pointer points to the sub class, commission Employee v table. It contains earnings and to String. Earnings is labeled, gross sales asterisk commission Rate. To String is labeled commission employee. The second one, base plus ampersand commission Employee points the sub class and reads, Bob Lewis 4 4 4 hyphen 4 4 hyphen 4 4 4 4 dollar sign 5,000.00, 0.04 dollar sign 300.00. The pointer points the sub class, Base plus commission Employee v table. It contains earnings and to String. Earnings is labeled, base salary plus left parenthesis gross Sales asterisk commission Rate right parenthesis. To String is labeled, Base salaried commission employee. An abstract Employee class is given the top of the diagram. It contains two sections as follows, earnings and to String. Earnings, 0 and to String is labeled, first last s s n. earnings 0 is labeled, o indicates pure virtual function. The virtual function call of commission employee initiates from the main class of employees. 1. main class calls, base Class P t r. 2. Calls the sub class, commission Employee. 3. Commission employee calls the commission employee v table. 4. Commission employee v table calls to string. 5. To string execute commission employe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891" y="1391036"/>
            <a:ext cx="5080219" cy="4710748"/>
          </a:xfrm>
          <a:prstGeom prst="rect">
            <a:avLst/>
          </a:prstGeom>
        </p:spPr>
      </p:pic>
    </p:spTree>
    <p:extLst>
      <p:ext uri="{BB962C8B-B14F-4D97-AF65-F5344CB8AC3E}">
        <p14:creationId xmlns:p14="http://schemas.microsoft.com/office/powerpoint/2010/main" val="8617150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000" kern="1200" dirty="0" smtClean="0">
                <a:latin typeface="Times New Roman" panose="02020603050405020304" pitchFamily="18" charset="0"/>
                <a:ea typeface="+mj-ea"/>
                <a:cs typeface="Times New Roman" panose="02020603050405020304" pitchFamily="18" charset="0"/>
              </a:rPr>
              <a:t>12.8 (Optional) Polymorphism, Virtual Functions and Dynamic Binding “</a:t>
            </a:r>
            <a:r>
              <a:rPr lang="en-US" sz="3000" kern="1200" dirty="0">
                <a:latin typeface="Times New Roman" panose="02020603050405020304" pitchFamily="18" charset="0"/>
                <a:ea typeface="+mj-ea"/>
                <a:cs typeface="Times New Roman" panose="02020603050405020304" pitchFamily="18" charset="0"/>
              </a:rPr>
              <a:t>U</a:t>
            </a:r>
            <a:r>
              <a:rPr lang="en-US" sz="3000" kern="1200" dirty="0" smtClean="0">
                <a:latin typeface="Times New Roman" panose="02020603050405020304" pitchFamily="18" charset="0"/>
                <a:ea typeface="+mj-ea"/>
                <a:cs typeface="Times New Roman" panose="02020603050405020304" pitchFamily="18" charset="0"/>
              </a:rPr>
              <a:t>nder the Hood” </a:t>
            </a:r>
            <a:r>
              <a:rPr lang="en-US" sz="2000" b="0" kern="1200" dirty="0" smtClean="0">
                <a:latin typeface="Times New Roman" panose="02020603050405020304" pitchFamily="18" charset="0"/>
                <a:ea typeface="+mj-ea"/>
              </a:rPr>
              <a:t>(3 of 11)</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In the Employee class </a:t>
            </a:r>
            <a:r>
              <a:rPr lang="en-US" sz="2400" b="1" kern="1200" dirty="0">
                <a:solidFill>
                  <a:srgbClr val="000000"/>
                </a:solidFill>
                <a:latin typeface="Arial (Body)"/>
                <a:ea typeface="+mn-ea"/>
                <a:cs typeface="+mn-cs"/>
              </a:rPr>
              <a:t>vtable</a:t>
            </a:r>
            <a:r>
              <a:rPr lang="en-US" sz="2400" kern="1200" dirty="0">
                <a:solidFill>
                  <a:srgbClr val="000000"/>
                </a:solidFill>
                <a:latin typeface="Arial (Body)"/>
                <a:ea typeface="+mn-ea"/>
                <a:cs typeface="+mn-cs"/>
              </a:rPr>
              <a:t>, the first function pointer is set to 0 </a:t>
            </a:r>
            <a:r>
              <a:rPr lang="en-US" sz="2400" kern="1200" dirty="0" smtClean="0">
                <a:solidFill>
                  <a:srgbClr val="000000"/>
                </a:solidFill>
                <a:latin typeface="Arial (Body)"/>
                <a:ea typeface="+mn-ea"/>
                <a:cs typeface="+mn-cs"/>
              </a:rPr>
              <a:t>(</a:t>
            </a:r>
            <a:r>
              <a:rPr lang="en-US" sz="2400" kern="1200" dirty="0" smtClean="0">
                <a:solidFill>
                  <a:srgbClr val="000000"/>
                </a:solidFill>
                <a:latin typeface="Consolas" panose="020B0609020204030204" pitchFamily="49" charset="0"/>
                <a:ea typeface="+mn-ea"/>
                <a:cs typeface="+mn-cs"/>
              </a:rPr>
              <a:t>nullptr</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because function </a:t>
            </a:r>
            <a:r>
              <a:rPr lang="en-US" sz="2400" kern="1200" dirty="0">
                <a:solidFill>
                  <a:srgbClr val="000000"/>
                </a:solidFill>
                <a:latin typeface="Consolas" panose="020B0609020204030204" pitchFamily="49" charset="0"/>
                <a:ea typeface="+mn-ea"/>
                <a:cs typeface="+mn-cs"/>
              </a:rPr>
              <a:t>earnings</a:t>
            </a:r>
            <a:r>
              <a:rPr lang="en-US" sz="2400" kern="1200" dirty="0">
                <a:solidFill>
                  <a:srgbClr val="000000"/>
                </a:solidFill>
                <a:latin typeface="Arial (Body)"/>
                <a:ea typeface="+mn-ea"/>
                <a:cs typeface="+mn-cs"/>
              </a:rPr>
              <a:t> is a </a:t>
            </a:r>
            <a:r>
              <a:rPr lang="en-US" sz="2400" b="1" kern="1200" dirty="0">
                <a:solidFill>
                  <a:srgbClr val="000000"/>
                </a:solidFill>
                <a:latin typeface="Arial (Body)"/>
                <a:ea typeface="+mn-ea"/>
                <a:cs typeface="+mn-cs"/>
              </a:rPr>
              <a:t>pure</a:t>
            </a:r>
            <a:r>
              <a:rPr lang="en-US" sz="2400" kern="1200" dirty="0">
                <a:solidFill>
                  <a:srgbClr val="000000"/>
                </a:solidFill>
                <a:latin typeface="Arial (Body)"/>
                <a:ea typeface="+mn-ea"/>
                <a:cs typeface="+mn-cs"/>
              </a:rPr>
              <a:t> </a:t>
            </a:r>
            <a:r>
              <a:rPr lang="en-US" sz="2400" kern="1200" dirty="0">
                <a:solidFill>
                  <a:srgbClr val="000000"/>
                </a:solidFill>
                <a:latin typeface="Consolas" panose="020B0609020204030204" pitchFamily="49" charset="0"/>
                <a:ea typeface="+mn-ea"/>
                <a:cs typeface="+mn-cs"/>
              </a:rPr>
              <a:t>virtual</a:t>
            </a:r>
            <a:r>
              <a:rPr lang="en-US" sz="2400" kern="1200" dirty="0">
                <a:solidFill>
                  <a:srgbClr val="000000"/>
                </a:solidFill>
                <a:latin typeface="Arial (Body)"/>
                <a:ea typeface="+mn-ea"/>
                <a:cs typeface="+mn-cs"/>
              </a:rPr>
              <a:t> function and therefore lacks an implementation.</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second function pointer points to function </a:t>
            </a:r>
            <a:r>
              <a:rPr lang="en-US" sz="2400" kern="1200" dirty="0">
                <a:solidFill>
                  <a:srgbClr val="000000"/>
                </a:solidFill>
                <a:latin typeface="Consolas" panose="020B0609020204030204" pitchFamily="49" charset="0"/>
                <a:ea typeface="+mn-ea"/>
                <a:cs typeface="+mn-cs"/>
              </a:rPr>
              <a:t>toString</a:t>
            </a:r>
            <a:r>
              <a:rPr lang="en-US" sz="2400" kern="1200" dirty="0">
                <a:solidFill>
                  <a:srgbClr val="000000"/>
                </a:solidFill>
                <a:latin typeface="Arial (Body)"/>
                <a:ea typeface="+mn-ea"/>
                <a:cs typeface="+mn-cs"/>
              </a:rPr>
              <a:t>, which returns the employee’s full name and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N.</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A class with at least one null pointer in its </a:t>
            </a:r>
            <a:r>
              <a:rPr lang="en-US" sz="2400" b="1" kern="1200" dirty="0">
                <a:solidFill>
                  <a:srgbClr val="000000"/>
                </a:solidFill>
                <a:latin typeface="Arial (Body)"/>
                <a:ea typeface="+mn-ea"/>
                <a:cs typeface="+mn-cs"/>
              </a:rPr>
              <a:t>vtable</a:t>
            </a:r>
            <a:r>
              <a:rPr lang="en-US" sz="2400" kern="1200" dirty="0">
                <a:solidFill>
                  <a:srgbClr val="000000"/>
                </a:solidFill>
                <a:latin typeface="Arial (Body)"/>
                <a:ea typeface="+mn-ea"/>
                <a:cs typeface="+mn-cs"/>
              </a:rPr>
              <a:t> is </a:t>
            </a:r>
            <a:r>
              <a:rPr lang="en-US" sz="2400" b="1" kern="1200" dirty="0">
                <a:solidFill>
                  <a:srgbClr val="000000"/>
                </a:solidFill>
                <a:latin typeface="Arial (Body)"/>
                <a:ea typeface="+mn-ea"/>
                <a:cs typeface="+mn-cs"/>
              </a:rPr>
              <a:t>abstract</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Classes without any null </a:t>
            </a:r>
            <a:r>
              <a:rPr lang="en-US" sz="2400" b="1" kern="1200" dirty="0">
                <a:solidFill>
                  <a:srgbClr val="000000"/>
                </a:solidFill>
                <a:latin typeface="Arial (Body)"/>
                <a:ea typeface="+mn-ea"/>
                <a:cs typeface="+mn-cs"/>
              </a:rPr>
              <a:t>vtable </a:t>
            </a:r>
            <a:r>
              <a:rPr lang="en-US" sz="2400" kern="1200" dirty="0">
                <a:solidFill>
                  <a:srgbClr val="000000"/>
                </a:solidFill>
                <a:latin typeface="Arial (Body)"/>
                <a:ea typeface="+mn-ea"/>
                <a:cs typeface="+mn-cs"/>
              </a:rPr>
              <a:t>pointers are concrete</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7073765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000" kern="1200" dirty="0" smtClean="0">
                <a:latin typeface="Times New Roman" panose="02020603050405020304" pitchFamily="18" charset="0"/>
                <a:ea typeface="+mj-ea"/>
              </a:rPr>
              <a:t>12.8 (Optional) Polymorphism, Virtual Functions and Dynamic Binding “Under the Hood” </a:t>
            </a:r>
            <a:r>
              <a:rPr lang="en-US" sz="2000" b="0" kern="1200" dirty="0" smtClean="0">
                <a:latin typeface="Times New Roman" panose="02020603050405020304" pitchFamily="18" charset="0"/>
                <a:ea typeface="+mj-ea"/>
              </a:rPr>
              <a:t>(4 of 11)</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Class </a:t>
            </a:r>
            <a:r>
              <a:rPr lang="en-US" sz="2400" kern="1200" dirty="0">
                <a:solidFill>
                  <a:srgbClr val="000000"/>
                </a:solidFill>
                <a:latin typeface="Consolas" panose="020B0609020204030204" pitchFamily="49" charset="0"/>
                <a:ea typeface="+mn-ea"/>
                <a:cs typeface="+mn-cs"/>
              </a:rPr>
              <a:t>SalariedEmployee</a:t>
            </a:r>
            <a:r>
              <a:rPr lang="en-US" sz="2400" kern="1200" dirty="0">
                <a:solidFill>
                  <a:srgbClr val="000000"/>
                </a:solidFill>
                <a:latin typeface="Arial (Body)"/>
                <a:ea typeface="+mn-ea"/>
                <a:cs typeface="+mn-cs"/>
              </a:rPr>
              <a:t> overrides function </a:t>
            </a:r>
            <a:r>
              <a:rPr lang="en-US" sz="2400" kern="1200" dirty="0">
                <a:solidFill>
                  <a:srgbClr val="000000"/>
                </a:solidFill>
                <a:latin typeface="Consolas" panose="020B0609020204030204" pitchFamily="49" charset="0"/>
                <a:ea typeface="+mn-ea"/>
                <a:cs typeface="+mn-cs"/>
              </a:rPr>
              <a:t>earnings</a:t>
            </a:r>
            <a:r>
              <a:rPr lang="en-US" sz="2400" kern="1200" dirty="0">
                <a:solidFill>
                  <a:srgbClr val="000000"/>
                </a:solidFill>
                <a:latin typeface="Arial (Body)"/>
                <a:ea typeface="+mn-ea"/>
                <a:cs typeface="+mn-cs"/>
              </a:rPr>
              <a:t> to return the employee’s weekly salary, so the function pointer points to the </a:t>
            </a:r>
            <a:r>
              <a:rPr lang="en-US" sz="2400" kern="1200" dirty="0">
                <a:solidFill>
                  <a:srgbClr val="000000"/>
                </a:solidFill>
                <a:latin typeface="Consolas" panose="020B0609020204030204" pitchFamily="49" charset="0"/>
                <a:ea typeface="+mn-ea"/>
                <a:cs typeface="+mn-cs"/>
              </a:rPr>
              <a:t>earnings</a:t>
            </a:r>
            <a:r>
              <a:rPr lang="en-US" sz="2400" kern="1200" dirty="0">
                <a:solidFill>
                  <a:srgbClr val="000000"/>
                </a:solidFill>
                <a:latin typeface="Arial (Body)"/>
                <a:ea typeface="+mn-ea"/>
                <a:cs typeface="+mn-cs"/>
              </a:rPr>
              <a:t> function of class </a:t>
            </a:r>
            <a:r>
              <a:rPr lang="en-US" sz="2400" kern="1200" dirty="0">
                <a:solidFill>
                  <a:srgbClr val="000000"/>
                </a:solidFill>
                <a:latin typeface="Consolas" panose="020B0609020204030204" pitchFamily="49" charset="0"/>
                <a:ea typeface="+mn-ea"/>
                <a:cs typeface="+mn-cs"/>
              </a:rPr>
              <a:t>SalariedEmployee</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Consolas" panose="020B0609020204030204" pitchFamily="49" charset="0"/>
                <a:ea typeface="+mn-ea"/>
                <a:cs typeface="+mn-cs"/>
              </a:rPr>
              <a:t>SalariedEmployee</a:t>
            </a:r>
            <a:r>
              <a:rPr lang="en-US" sz="2400" kern="1200" dirty="0">
                <a:solidFill>
                  <a:srgbClr val="000000"/>
                </a:solidFill>
                <a:latin typeface="Arial (Body)"/>
                <a:ea typeface="+mn-ea"/>
                <a:cs typeface="+mn-cs"/>
              </a:rPr>
              <a:t> also overrides </a:t>
            </a:r>
            <a:r>
              <a:rPr lang="en-US" sz="2400" kern="1200" dirty="0">
                <a:solidFill>
                  <a:srgbClr val="000000"/>
                </a:solidFill>
                <a:latin typeface="Consolas" panose="020B0609020204030204" pitchFamily="49" charset="0"/>
                <a:ea typeface="+mn-ea"/>
                <a:cs typeface="+mn-cs"/>
              </a:rPr>
              <a:t>toString</a:t>
            </a:r>
            <a:r>
              <a:rPr lang="en-US" sz="2400" kern="1200" dirty="0">
                <a:solidFill>
                  <a:srgbClr val="000000"/>
                </a:solidFill>
                <a:latin typeface="Arial (Body)"/>
                <a:ea typeface="+mn-ea"/>
                <a:cs typeface="+mn-cs"/>
              </a:rPr>
              <a:t>, so the corresponding function pointer points to the </a:t>
            </a:r>
            <a:r>
              <a:rPr lang="en-US" sz="2400" kern="1200" dirty="0">
                <a:solidFill>
                  <a:srgbClr val="000000"/>
                </a:solidFill>
                <a:latin typeface="Consolas" panose="020B0609020204030204" pitchFamily="49" charset="0"/>
                <a:ea typeface="+mn-ea"/>
                <a:cs typeface="+mn-cs"/>
              </a:rPr>
              <a:t>SalariedEmployee</a:t>
            </a:r>
            <a:r>
              <a:rPr lang="en-US" sz="2400" kern="1200" dirty="0">
                <a:solidFill>
                  <a:srgbClr val="000000"/>
                </a:solidFill>
                <a:latin typeface="Arial (Body)"/>
                <a:ea typeface="+mn-ea"/>
                <a:cs typeface="+mn-cs"/>
              </a:rPr>
              <a:t> version of </a:t>
            </a:r>
            <a:r>
              <a:rPr lang="en-US" sz="2400" kern="1200" dirty="0">
                <a:solidFill>
                  <a:srgbClr val="000000"/>
                </a:solidFill>
                <a:latin typeface="Consolas" panose="020B0609020204030204" pitchFamily="49" charset="0"/>
                <a:ea typeface="+mn-ea"/>
                <a:cs typeface="+mn-cs"/>
              </a:rPr>
              <a:t>toString</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31644118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3000" kern="1200" dirty="0">
                <a:latin typeface="Times New Roman" panose="02020603050405020304" pitchFamily="18" charset="0"/>
              </a:rPr>
              <a:t>12.8 (Optional) Polymorphism, Virtual Functions and Dynamic Binding </a:t>
            </a:r>
            <a:r>
              <a:rPr lang="en-US" sz="3000" kern="1200" dirty="0" smtClean="0">
                <a:latin typeface="Times New Roman" panose="02020603050405020304" pitchFamily="18" charset="0"/>
              </a:rPr>
              <a:t>“Under </a:t>
            </a:r>
            <a:r>
              <a:rPr lang="en-US" sz="3000" kern="1200" dirty="0">
                <a:latin typeface="Times New Roman" panose="02020603050405020304" pitchFamily="18" charset="0"/>
              </a:rPr>
              <a:t>the Hood</a:t>
            </a:r>
            <a:r>
              <a:rPr lang="en-US" sz="3000" kern="1200" dirty="0" smtClean="0">
                <a:latin typeface="Times New Roman" panose="02020603050405020304" pitchFamily="18" charset="0"/>
              </a:rPr>
              <a:t>” </a:t>
            </a:r>
            <a:r>
              <a:rPr lang="en-US" sz="2000" b="0" kern="1200" dirty="0" smtClean="0">
                <a:latin typeface="Times New Roman" panose="02020603050405020304" pitchFamily="18" charset="0"/>
              </a:rPr>
              <a:t>(5 of 11)</a:t>
            </a:r>
            <a:endParaRPr lang="en-IN" sz="2000" b="0" dirty="0"/>
          </a:p>
        </p:txBody>
      </p:sp>
      <p:sp>
        <p:nvSpPr>
          <p:cNvPr id="3" name="Text Placeholder 2"/>
          <p:cNvSpPr>
            <a:spLocks noGrp="1"/>
          </p:cNvSpPr>
          <p:nvPr>
            <p:ph type="body" idx="1"/>
          </p:nvPr>
        </p:nvSpPr>
        <p:spPr/>
        <p:txBody>
          <a:bodyPr/>
          <a:lstStyle/>
          <a:p>
            <a:pPr>
              <a:defRPr/>
            </a:pPr>
            <a:r>
              <a:rPr lang="en-US" sz="2400" dirty="0">
                <a:solidFill>
                  <a:srgbClr val="000000"/>
                </a:solidFill>
                <a:latin typeface="+mn-lt"/>
              </a:rPr>
              <a:t>The </a:t>
            </a:r>
            <a:r>
              <a:rPr lang="en-US" sz="2400" dirty="0">
                <a:solidFill>
                  <a:srgbClr val="000000"/>
                </a:solidFill>
                <a:latin typeface="Consolas" panose="020B0609020204030204" pitchFamily="49" charset="0"/>
              </a:rPr>
              <a:t>earnings</a:t>
            </a:r>
            <a:r>
              <a:rPr lang="en-US" sz="2400" dirty="0">
                <a:solidFill>
                  <a:srgbClr val="000000"/>
                </a:solidFill>
                <a:latin typeface="+mn-lt"/>
              </a:rPr>
              <a:t> function pointer in the </a:t>
            </a:r>
            <a:r>
              <a:rPr lang="en-US" sz="2400" b="1" dirty="0">
                <a:solidFill>
                  <a:srgbClr val="000000"/>
                </a:solidFill>
                <a:latin typeface="+mn-lt"/>
              </a:rPr>
              <a:t>vtable</a:t>
            </a:r>
            <a:r>
              <a:rPr lang="en-US" sz="2400" i="1" dirty="0">
                <a:solidFill>
                  <a:srgbClr val="000000"/>
                </a:solidFill>
                <a:latin typeface="+mn-lt"/>
              </a:rPr>
              <a:t> </a:t>
            </a:r>
            <a:r>
              <a:rPr lang="en-US" sz="2400" dirty="0">
                <a:solidFill>
                  <a:srgbClr val="000000"/>
                </a:solidFill>
                <a:latin typeface="+mn-lt"/>
              </a:rPr>
              <a:t>for class </a:t>
            </a:r>
            <a:r>
              <a:rPr lang="en-US" sz="2400" dirty="0">
                <a:solidFill>
                  <a:srgbClr val="000000"/>
                </a:solidFill>
                <a:latin typeface="Consolas" panose="020B0609020204030204" pitchFamily="49" charset="0"/>
              </a:rPr>
              <a:t>CommissionEmployee</a:t>
            </a:r>
            <a:r>
              <a:rPr lang="en-US" sz="2400" dirty="0">
                <a:solidFill>
                  <a:srgbClr val="000000"/>
                </a:solidFill>
                <a:latin typeface="+mn-lt"/>
              </a:rPr>
              <a:t> points to </a:t>
            </a:r>
            <a:r>
              <a:rPr lang="en-US" sz="2400" dirty="0">
                <a:solidFill>
                  <a:srgbClr val="000000"/>
                </a:solidFill>
                <a:latin typeface="Consolas" panose="020B0609020204030204" pitchFamily="49" charset="0"/>
              </a:rPr>
              <a:t>CommissionEmployee</a:t>
            </a:r>
            <a:r>
              <a:rPr lang="en-US" sz="2400" dirty="0">
                <a:solidFill>
                  <a:srgbClr val="000000"/>
                </a:solidFill>
                <a:latin typeface="+mn-lt"/>
              </a:rPr>
              <a:t>’s </a:t>
            </a:r>
            <a:r>
              <a:rPr lang="en-US" sz="2400" dirty="0">
                <a:solidFill>
                  <a:srgbClr val="000000"/>
                </a:solidFill>
                <a:latin typeface="Consolas" panose="020B0609020204030204" pitchFamily="49" charset="0"/>
              </a:rPr>
              <a:t>earnings</a:t>
            </a:r>
            <a:r>
              <a:rPr lang="en-US" sz="2400" dirty="0">
                <a:solidFill>
                  <a:srgbClr val="000000"/>
                </a:solidFill>
                <a:latin typeface="+mn-lt"/>
              </a:rPr>
              <a:t> function.</a:t>
            </a:r>
          </a:p>
          <a:p>
            <a:pPr>
              <a:defRPr/>
            </a:pPr>
            <a:r>
              <a:rPr lang="en-US" sz="2400" dirty="0">
                <a:solidFill>
                  <a:srgbClr val="000000"/>
                </a:solidFill>
                <a:latin typeface="+mn-lt"/>
              </a:rPr>
              <a:t>The </a:t>
            </a:r>
            <a:r>
              <a:rPr lang="en-US" sz="2400" dirty="0">
                <a:solidFill>
                  <a:srgbClr val="000000"/>
                </a:solidFill>
                <a:latin typeface="Consolas" panose="020B0609020204030204" pitchFamily="49" charset="0"/>
              </a:rPr>
              <a:t>toString</a:t>
            </a:r>
            <a:r>
              <a:rPr lang="en-US" sz="2400" dirty="0">
                <a:solidFill>
                  <a:srgbClr val="000000"/>
                </a:solidFill>
                <a:latin typeface="+mn-lt"/>
              </a:rPr>
              <a:t> function pointer points to the </a:t>
            </a:r>
            <a:r>
              <a:rPr lang="en-US" sz="2400" dirty="0">
                <a:solidFill>
                  <a:srgbClr val="000000"/>
                </a:solidFill>
                <a:latin typeface="Consolas" panose="020B0609020204030204" pitchFamily="49" charset="0"/>
              </a:rPr>
              <a:t>CommissionEmployee</a:t>
            </a:r>
            <a:r>
              <a:rPr lang="en-US" sz="2400" dirty="0">
                <a:solidFill>
                  <a:srgbClr val="000000"/>
                </a:solidFill>
                <a:latin typeface="+mn-lt"/>
              </a:rPr>
              <a:t> version of the function.</a:t>
            </a:r>
          </a:p>
          <a:p>
            <a:pPr>
              <a:defRPr/>
            </a:pPr>
            <a:r>
              <a:rPr lang="en-US" sz="2400" dirty="0">
                <a:solidFill>
                  <a:srgbClr val="000000"/>
                </a:solidFill>
                <a:latin typeface="+mn-lt"/>
              </a:rPr>
              <a:t>As in class </a:t>
            </a:r>
            <a:r>
              <a:rPr lang="en-US" sz="2400" dirty="0">
                <a:solidFill>
                  <a:srgbClr val="000000"/>
                </a:solidFill>
                <a:latin typeface="Consolas" panose="020B0609020204030204" pitchFamily="49" charset="0"/>
              </a:rPr>
              <a:t>SalariedEmployee</a:t>
            </a:r>
            <a:r>
              <a:rPr lang="en-US" sz="2400" dirty="0">
                <a:solidFill>
                  <a:srgbClr val="000000"/>
                </a:solidFill>
                <a:latin typeface="+mn-lt"/>
              </a:rPr>
              <a:t>, both functions override the functions in class </a:t>
            </a:r>
            <a:r>
              <a:rPr lang="en-US" sz="2400" dirty="0">
                <a:solidFill>
                  <a:srgbClr val="000000"/>
                </a:solidFill>
                <a:latin typeface="Consolas" panose="020B0609020204030204" pitchFamily="49" charset="0"/>
              </a:rPr>
              <a:t>Employee</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24001046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sz="3000" kern="1200" dirty="0" smtClean="0">
                <a:latin typeface="Times New Roman" panose="02020603050405020304" pitchFamily="18" charset="0"/>
                <a:ea typeface="+mj-ea"/>
              </a:rPr>
              <a:t>12.8 (Optional) Polymorphism, Virtual Functions and Dynamic Binding “Under the Hood” </a:t>
            </a:r>
            <a:r>
              <a:rPr lang="en-US" sz="2000" b="0" kern="1200" dirty="0" smtClean="0">
                <a:latin typeface="Times New Roman" panose="02020603050405020304" pitchFamily="18" charset="0"/>
                <a:ea typeface="+mj-ea"/>
              </a:rPr>
              <a:t>(6 of 11)</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mn-ea"/>
                <a:cs typeface="+mn-cs"/>
              </a:rPr>
              <a:t>The </a:t>
            </a:r>
            <a:r>
              <a:rPr lang="en-US" sz="2400" kern="1200" dirty="0" smtClean="0">
                <a:solidFill>
                  <a:srgbClr val="000000"/>
                </a:solidFill>
                <a:latin typeface="Consolas" panose="020B0609020204030204" pitchFamily="49" charset="0"/>
                <a:ea typeface="+mn-ea"/>
                <a:cs typeface="+mn-cs"/>
              </a:rPr>
              <a:t>earnings</a:t>
            </a:r>
            <a:r>
              <a:rPr lang="en-US" sz="2400" kern="1200" dirty="0" smtClean="0">
                <a:solidFill>
                  <a:srgbClr val="000000"/>
                </a:solidFill>
                <a:latin typeface="Arial (Body)"/>
                <a:ea typeface="+mn-ea"/>
                <a:cs typeface="+mn-cs"/>
              </a:rPr>
              <a:t> function pointer in the </a:t>
            </a:r>
            <a:r>
              <a:rPr lang="en-US" sz="2400" b="1" kern="1200" dirty="0" smtClean="0">
                <a:solidFill>
                  <a:srgbClr val="000000"/>
                </a:solidFill>
                <a:latin typeface="Arial (Body)"/>
                <a:ea typeface="+mn-ea"/>
                <a:cs typeface="+mn-cs"/>
              </a:rPr>
              <a:t>vtable </a:t>
            </a:r>
            <a:r>
              <a:rPr lang="en-US" sz="2400" kern="1200" dirty="0" smtClean="0">
                <a:solidFill>
                  <a:srgbClr val="000000"/>
                </a:solidFill>
                <a:latin typeface="Arial (Body)"/>
                <a:ea typeface="+mn-ea"/>
                <a:cs typeface="+mn-cs"/>
              </a:rPr>
              <a:t>for class </a:t>
            </a:r>
            <a:r>
              <a:rPr lang="en-US" sz="2400" kern="1200" dirty="0" smtClean="0">
                <a:solidFill>
                  <a:srgbClr val="000000"/>
                </a:solidFill>
                <a:latin typeface="Consolas" panose="020B0609020204030204" pitchFamily="49" charset="0"/>
                <a:ea typeface="+mn-ea"/>
                <a:cs typeface="+mn-cs"/>
              </a:rPr>
              <a:t>BasePlusCommissionEmployee</a:t>
            </a:r>
            <a:r>
              <a:rPr lang="en-US" sz="2400" kern="1200" dirty="0" smtClean="0">
                <a:solidFill>
                  <a:srgbClr val="000000"/>
                </a:solidFill>
                <a:latin typeface="Arial (Body)"/>
                <a:ea typeface="+mn-ea"/>
                <a:cs typeface="+mn-cs"/>
              </a:rPr>
              <a:t> </a:t>
            </a:r>
            <a:r>
              <a:rPr lang="en-US" sz="2400" kern="1200" dirty="0" smtClean="0">
                <a:solidFill>
                  <a:srgbClr val="000000"/>
                </a:solidFill>
                <a:latin typeface="+mn-lt"/>
                <a:ea typeface="+mn-ea"/>
                <a:cs typeface="+mn-cs"/>
              </a:rPr>
              <a:t>points</a:t>
            </a:r>
            <a:r>
              <a:rPr lang="en-US" sz="2400" kern="1200" dirty="0" smtClean="0">
                <a:solidFill>
                  <a:srgbClr val="000000"/>
                </a:solidFill>
                <a:latin typeface="Arial (Body)"/>
                <a:ea typeface="+mn-ea"/>
                <a:cs typeface="+mn-cs"/>
              </a:rPr>
              <a:t> to the BasePlus</a:t>
            </a:r>
            <a:r>
              <a:rPr lang="en-US" sz="2400" kern="1200" dirty="0" smtClean="0">
                <a:solidFill>
                  <a:srgbClr val="000000"/>
                </a:solidFill>
                <a:latin typeface="Consolas" panose="020B0609020204030204" pitchFamily="49" charset="0"/>
                <a:ea typeface="+mn-ea"/>
                <a:cs typeface="+mn-cs"/>
              </a:rPr>
              <a:t>CommissionEmployee</a:t>
            </a:r>
            <a:r>
              <a:rPr lang="en-US" sz="2400" kern="1200" dirty="0" smtClean="0">
                <a:solidFill>
                  <a:srgbClr val="000000"/>
                </a:solidFill>
                <a:latin typeface="+mn-lt"/>
                <a:ea typeface="+mn-ea"/>
                <a:cs typeface="+mn-cs"/>
              </a:rPr>
              <a:t>’s </a:t>
            </a:r>
            <a:r>
              <a:rPr lang="en-US" sz="2400" kern="1200" dirty="0" smtClean="0">
                <a:solidFill>
                  <a:srgbClr val="000000"/>
                </a:solidFill>
                <a:latin typeface="Consolas" panose="020B0609020204030204" pitchFamily="49" charset="0"/>
                <a:ea typeface="+mn-ea"/>
                <a:cs typeface="+mn-cs"/>
              </a:rPr>
              <a:t>earnings</a:t>
            </a:r>
            <a:r>
              <a:rPr lang="en-US" sz="2400" kern="1200" dirty="0" smtClean="0">
                <a:solidFill>
                  <a:srgbClr val="000000"/>
                </a:solidFill>
                <a:latin typeface="Arial (Body)"/>
                <a:ea typeface="+mn-ea"/>
                <a:cs typeface="+mn-cs"/>
              </a:rPr>
              <a:t> function.</a:t>
            </a:r>
          </a:p>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mn-ea"/>
                <a:cs typeface="+mn-cs"/>
              </a:rPr>
              <a:t>The </a:t>
            </a:r>
            <a:r>
              <a:rPr lang="en-US" sz="2400" kern="1200" dirty="0" smtClean="0">
                <a:solidFill>
                  <a:srgbClr val="000000"/>
                </a:solidFill>
                <a:latin typeface="Consolas" panose="020B0609020204030204" pitchFamily="49" charset="0"/>
                <a:ea typeface="+mn-ea"/>
                <a:cs typeface="+mn-cs"/>
              </a:rPr>
              <a:t>toString</a:t>
            </a:r>
            <a:r>
              <a:rPr lang="en-US" sz="2400" kern="1200" dirty="0" smtClean="0">
                <a:solidFill>
                  <a:srgbClr val="000000"/>
                </a:solidFill>
                <a:latin typeface="Arial (Body)"/>
                <a:ea typeface="+mn-ea"/>
                <a:cs typeface="+mn-cs"/>
              </a:rPr>
              <a:t> function pointer points to the </a:t>
            </a:r>
            <a:r>
              <a:rPr lang="en-US" sz="2400" kern="1200" dirty="0" smtClean="0">
                <a:solidFill>
                  <a:srgbClr val="000000"/>
                </a:solidFill>
                <a:latin typeface="Consolas" panose="020B0609020204030204" pitchFamily="49" charset="0"/>
                <a:ea typeface="+mn-ea"/>
                <a:cs typeface="+mn-cs"/>
              </a:rPr>
              <a:t>BasePlusCommissionEmployee</a:t>
            </a:r>
            <a:r>
              <a:rPr lang="en-US" sz="2400" kern="1200" dirty="0" smtClean="0">
                <a:solidFill>
                  <a:srgbClr val="000000"/>
                </a:solidFill>
                <a:latin typeface="Arial (Body)"/>
                <a:ea typeface="+mn-ea"/>
                <a:cs typeface="+mn-cs"/>
              </a:rPr>
              <a:t> version of the function.</a:t>
            </a:r>
          </a:p>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mn-ea"/>
                <a:cs typeface="+mn-cs"/>
              </a:rPr>
              <a:t>Both functions override the functions in class </a:t>
            </a:r>
            <a:r>
              <a:rPr lang="en-US" sz="2400" kern="1200" dirty="0" smtClean="0">
                <a:solidFill>
                  <a:srgbClr val="000000"/>
                </a:solidFill>
                <a:latin typeface="Consolas" panose="020B0609020204030204" pitchFamily="49" charset="0"/>
                <a:ea typeface="+mn-ea"/>
                <a:cs typeface="+mn-cs"/>
              </a:rPr>
              <a:t>CommissionEmployee</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5280365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9375"/>
            <a:ext cx="7772400" cy="1231076"/>
          </a:xfrm>
        </p:spPr>
        <p:txBody>
          <a:bodyPr tIns="91425">
            <a:spAutoFit/>
          </a:bodyPr>
          <a:lstStyle/>
          <a:p>
            <a:pPr lvl="0">
              <a:spcBef>
                <a:spcPct val="0"/>
              </a:spcBef>
              <a:buClrTx/>
              <a:defRPr/>
            </a:pPr>
            <a:r>
              <a:rPr lang="en-US" sz="3400" kern="1200" dirty="0" smtClean="0">
                <a:solidFill>
                  <a:srgbClr val="FFFFFF"/>
                </a:solidFill>
                <a:latin typeface="Times New Roman" panose="02020603050405020304" pitchFamily="18" charset="0"/>
                <a:ea typeface="+mj-ea"/>
              </a:rPr>
              <a:t>12.2 Introduction to Polymorphism: Polymorphic Video Game</a:t>
            </a:r>
            <a:endParaRPr lang="en-US" sz="3400" kern="1200" dirty="0">
              <a:solidFill>
                <a:srgbClr val="FFFFFF"/>
              </a:solidFill>
              <a:latin typeface="Times New Roman" panose="02020603050405020304" pitchFamily="18" charset="0"/>
              <a:ea typeface="+mj-ea"/>
            </a:endParaRPr>
          </a:p>
        </p:txBody>
      </p:sp>
    </p:spTree>
    <p:extLst>
      <p:ext uri="{BB962C8B-B14F-4D97-AF65-F5344CB8AC3E}">
        <p14:creationId xmlns:p14="http://schemas.microsoft.com/office/powerpoint/2010/main" val="17723089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000" kern="1200" dirty="0" smtClean="0">
                <a:latin typeface="Times New Roman" panose="02020603050405020304" pitchFamily="18" charset="0"/>
                <a:ea typeface="+mj-ea"/>
              </a:rPr>
              <a:t>12.8 (Optional) Polymorphism, Virtual Functions and Dynamic Binding “Under the Hood” </a:t>
            </a:r>
            <a:r>
              <a:rPr lang="en-US" sz="2000" b="0" kern="1200" dirty="0" smtClean="0">
                <a:latin typeface="Times New Roman" panose="02020603050405020304" pitchFamily="18" charset="0"/>
                <a:ea typeface="+mj-ea"/>
              </a:rPr>
              <a:t>(7 of 11)</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Polymorphism is accomplished through an elegant data structure involving three levels of pointers.</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We’ve discussed one level—the function pointers in the </a:t>
            </a:r>
            <a:r>
              <a:rPr lang="en-US" sz="2000" b="1" kern="1200" dirty="0">
                <a:solidFill>
                  <a:srgbClr val="000000"/>
                </a:solidFill>
                <a:latin typeface="Arial (Body)"/>
                <a:ea typeface="+mn-ea"/>
                <a:cs typeface="+mn-cs"/>
              </a:rPr>
              <a:t>vtable.</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These point to the actual functions that execute when a </a:t>
            </a:r>
            <a:r>
              <a:rPr lang="en-US" sz="2000" kern="1200" dirty="0">
                <a:solidFill>
                  <a:srgbClr val="000000"/>
                </a:solidFill>
                <a:latin typeface="Consolas" panose="020B0609020204030204" pitchFamily="49" charset="0"/>
                <a:ea typeface="+mn-ea"/>
                <a:cs typeface="+mn-cs"/>
              </a:rPr>
              <a:t>virtual</a:t>
            </a:r>
            <a:r>
              <a:rPr lang="en-US" sz="2000" kern="1200" dirty="0">
                <a:solidFill>
                  <a:srgbClr val="000000"/>
                </a:solidFill>
                <a:latin typeface="Arial (Body)"/>
                <a:ea typeface="+mn-ea"/>
                <a:cs typeface="+mn-cs"/>
              </a:rPr>
              <a:t> function is invoked.</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Now we consider the second level of pointers.</a:t>
            </a:r>
          </a:p>
          <a:p>
            <a:pPr marL="255651" lvl="0" indent="-255651" fontAlgn="base">
              <a:spcAft>
                <a:spcPct val="0"/>
              </a:spcAft>
              <a:buFont typeface="Arial" panose="020B0604020202020204" pitchFamily="34" charset="0"/>
              <a:buChar char="•"/>
              <a:tabLst/>
              <a:defRPr/>
            </a:pPr>
            <a:r>
              <a:rPr lang="en-US" sz="2000" b="1" kern="1200" dirty="0">
                <a:solidFill>
                  <a:srgbClr val="000000"/>
                </a:solidFill>
                <a:latin typeface="Arial (Body)"/>
                <a:ea typeface="+mn-ea"/>
                <a:cs typeface="+mn-cs"/>
              </a:rPr>
              <a:t>For each new object of a class with one or more </a:t>
            </a:r>
            <a:r>
              <a:rPr lang="en-US" sz="2000" b="1" kern="1200" dirty="0">
                <a:solidFill>
                  <a:srgbClr val="000000"/>
                </a:solidFill>
                <a:latin typeface="Consolas" panose="020B0609020204030204" pitchFamily="49" charset="0"/>
                <a:ea typeface="+mn-ea"/>
                <a:cs typeface="+mn-cs"/>
              </a:rPr>
              <a:t>virtual</a:t>
            </a:r>
            <a:r>
              <a:rPr lang="en-US" sz="2000" b="1" kern="1200" dirty="0">
                <a:solidFill>
                  <a:srgbClr val="000000"/>
                </a:solidFill>
                <a:latin typeface="Arial (Body)"/>
                <a:ea typeface="+mn-ea"/>
                <a:cs typeface="+mn-cs"/>
              </a:rPr>
              <a:t> functions, the compiler attaches a pointer to the vtable for that class.</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This pointer is normally at the front of the object, but it isn’t required to be implemented that way.</a:t>
            </a:r>
          </a:p>
        </p:txBody>
      </p:sp>
    </p:spTree>
    <p:extLst>
      <p:ext uri="{BB962C8B-B14F-4D97-AF65-F5344CB8AC3E}">
        <p14:creationId xmlns:p14="http://schemas.microsoft.com/office/powerpoint/2010/main" val="320273191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t">
            <a:spAutoFit/>
          </a:bodyPr>
          <a:lstStyle/>
          <a:p>
            <a:pPr lvl="0">
              <a:spcBef>
                <a:spcPct val="0"/>
              </a:spcBef>
              <a:buClrTx/>
              <a:defRPr/>
            </a:pPr>
            <a:r>
              <a:rPr lang="en-US" sz="3000" kern="1200" dirty="0" smtClean="0">
                <a:latin typeface="Times New Roman" panose="02020603050405020304" pitchFamily="18" charset="0"/>
                <a:ea typeface="+mj-ea"/>
              </a:rPr>
              <a:t>12.8 (Optional) Polymorphism, Virtual Functions and Dynamic Binding “Under the Hood” </a:t>
            </a:r>
            <a:r>
              <a:rPr lang="en-US" sz="2000" b="0" kern="1200" dirty="0" smtClean="0">
                <a:latin typeface="Times New Roman" panose="02020603050405020304" pitchFamily="18" charset="0"/>
                <a:ea typeface="+mj-ea"/>
              </a:rPr>
              <a:t>(8 of 11)</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12.18, these pointers are associated with the objects created 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12.17.</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Notice that the diagram displays each of the object’s data member values.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third level of pointers simply contains the handles to the objects that receive the </a:t>
            </a:r>
            <a:r>
              <a:rPr lang="en-US" altLang="en-US" sz="2400" kern="1200" dirty="0">
                <a:solidFill>
                  <a:srgbClr val="000000"/>
                </a:solidFill>
                <a:latin typeface="Consolas" panose="020B0609020204030204" pitchFamily="49" charset="0"/>
                <a:ea typeface="+mn-ea"/>
                <a:cs typeface="+mn-cs"/>
              </a:rPr>
              <a:t>virtual</a:t>
            </a:r>
            <a:r>
              <a:rPr lang="en-US" altLang="en-US" sz="2400" kern="1200" dirty="0">
                <a:solidFill>
                  <a:srgbClr val="000000"/>
                </a:solidFill>
                <a:latin typeface="Arial (Body)"/>
                <a:ea typeface="+mn-ea"/>
                <a:cs typeface="+mn-cs"/>
              </a:rPr>
              <a:t> function calls.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handles in this level may also be references.</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12.18 depicts the </a:t>
            </a:r>
            <a:r>
              <a:rPr lang="en-US" altLang="en-US" sz="2400" kern="1200" dirty="0">
                <a:solidFill>
                  <a:srgbClr val="000000"/>
                </a:solidFill>
                <a:latin typeface="Consolas" panose="020B0609020204030204" pitchFamily="49" charset="0"/>
                <a:ea typeface="+mn-ea"/>
                <a:cs typeface="+mn-cs"/>
              </a:rPr>
              <a:t>vector</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employees</a:t>
            </a:r>
            <a:r>
              <a:rPr lang="en-US" altLang="en-US" sz="2400" kern="1200" dirty="0">
                <a:solidFill>
                  <a:srgbClr val="000000"/>
                </a:solidFill>
                <a:latin typeface="Arial (Body)"/>
                <a:ea typeface="+mn-ea"/>
                <a:cs typeface="+mn-cs"/>
              </a:rPr>
              <a:t> that contains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pointers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8510557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sz="3000" kern="1200" dirty="0" smtClean="0">
                <a:latin typeface="Times New Roman" panose="02020603050405020304" pitchFamily="18" charset="0"/>
                <a:ea typeface="+mj-ea"/>
              </a:rPr>
              <a:t>12.8 (Optional) Polymorphism, Virtual Functions and Dynamic Binding “Under the Hood” </a:t>
            </a:r>
            <a:r>
              <a:rPr lang="en-US" sz="2000" b="0" kern="1200" dirty="0" smtClean="0">
                <a:latin typeface="Times New Roman" panose="02020603050405020304" pitchFamily="18" charset="0"/>
                <a:ea typeface="+mj-ea"/>
              </a:rPr>
              <a:t>(9 of 11)</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mn-lt"/>
                <a:ea typeface="+mn-ea"/>
                <a:cs typeface="+mn-cs"/>
              </a:rPr>
              <a:t>Consider the call </a:t>
            </a:r>
            <a:r>
              <a:rPr lang="en-US" altLang="en-US" sz="2200" kern="1200" dirty="0">
                <a:solidFill>
                  <a:srgbClr val="000000"/>
                </a:solidFill>
                <a:latin typeface="Consolas" panose="020B0609020204030204" pitchFamily="49" charset="0"/>
                <a:ea typeface="+mn-ea"/>
                <a:cs typeface="+mn-cs"/>
              </a:rPr>
              <a:t>baseClassPtr-&gt;toString()</a:t>
            </a:r>
            <a:r>
              <a:rPr lang="en-US" altLang="en-US" sz="2200" kern="1200" dirty="0">
                <a:solidFill>
                  <a:srgbClr val="000000"/>
                </a:solidFill>
                <a:latin typeface="+mn-lt"/>
                <a:ea typeface="+mn-ea"/>
                <a:cs typeface="+mn-cs"/>
              </a:rPr>
              <a:t> in function </a:t>
            </a:r>
            <a:r>
              <a:rPr lang="en-US" altLang="en-US" sz="2200" kern="1200" dirty="0">
                <a:solidFill>
                  <a:srgbClr val="000000"/>
                </a:solidFill>
                <a:latin typeface="Consolas" panose="020B0609020204030204" pitchFamily="49" charset="0"/>
                <a:ea typeface="+mn-ea"/>
                <a:cs typeface="+mn-cs"/>
              </a:rPr>
              <a:t>virtualViaPointer</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mn-lt"/>
                <a:ea typeface="+mn-ea"/>
                <a:cs typeface="+mn-cs"/>
              </a:rPr>
              <a:t>Assume that </a:t>
            </a:r>
            <a:r>
              <a:rPr lang="en-US" altLang="en-US" sz="2200" kern="1200" dirty="0">
                <a:solidFill>
                  <a:srgbClr val="000000"/>
                </a:solidFill>
                <a:latin typeface="Consolas" panose="020B0609020204030204" pitchFamily="49" charset="0"/>
                <a:ea typeface="+mn-ea"/>
                <a:cs typeface="+mn-cs"/>
              </a:rPr>
              <a:t>baseClassPtr</a:t>
            </a:r>
            <a:r>
              <a:rPr lang="en-US" altLang="en-US" sz="2200" kern="1200" dirty="0">
                <a:solidFill>
                  <a:srgbClr val="000000"/>
                </a:solidFill>
                <a:latin typeface="+mn-lt"/>
                <a:ea typeface="+mn-ea"/>
                <a:cs typeface="+mn-cs"/>
              </a:rPr>
              <a:t> contains </a:t>
            </a:r>
            <a:r>
              <a:rPr lang="en-US" altLang="en-US" sz="2200" kern="1200" dirty="0">
                <a:solidFill>
                  <a:srgbClr val="000000"/>
                </a:solidFill>
                <a:latin typeface="Consolas" panose="020B0609020204030204" pitchFamily="49" charset="0"/>
                <a:ea typeface="+mn-ea"/>
                <a:cs typeface="+mn-cs"/>
              </a:rPr>
              <a:t>employees[1]</a:t>
            </a:r>
            <a:r>
              <a:rPr lang="en-US" altLang="en-US" sz="2200" kern="1200" dirty="0">
                <a:solidFill>
                  <a:srgbClr val="000000"/>
                </a:solidFill>
                <a:latin typeface="+mn-lt"/>
                <a:ea typeface="+mn-ea"/>
                <a:cs typeface="+mn-cs"/>
              </a:rPr>
              <a:t> (i.e., the address of object </a:t>
            </a:r>
            <a:r>
              <a:rPr lang="en-US" altLang="en-US" sz="2200" kern="1200" dirty="0">
                <a:solidFill>
                  <a:srgbClr val="000000"/>
                </a:solidFill>
                <a:latin typeface="Consolas" panose="020B0609020204030204" pitchFamily="49" charset="0"/>
                <a:ea typeface="+mn-ea"/>
                <a:cs typeface="+mn-cs"/>
              </a:rPr>
              <a:t>commissionEmployee</a:t>
            </a:r>
            <a:r>
              <a:rPr lang="en-US" altLang="en-US" sz="2200" kern="1200" dirty="0">
                <a:solidFill>
                  <a:srgbClr val="000000"/>
                </a:solidFill>
                <a:latin typeface="+mn-lt"/>
                <a:ea typeface="+mn-ea"/>
                <a:cs typeface="+mn-cs"/>
              </a:rPr>
              <a:t> in </a:t>
            </a:r>
            <a:r>
              <a:rPr lang="en-US" altLang="en-US" sz="2200" kern="1200" dirty="0">
                <a:solidFill>
                  <a:srgbClr val="000000"/>
                </a:solidFill>
                <a:latin typeface="Consolas" panose="020B0609020204030204" pitchFamily="49" charset="0"/>
                <a:ea typeface="+mn-ea"/>
                <a:cs typeface="+mn-cs"/>
              </a:rPr>
              <a:t>employees</a:t>
            </a:r>
            <a:r>
              <a:rPr lang="en-US" altLang="en-US" sz="2200" kern="1200" dirty="0">
                <a:solidFill>
                  <a:srgbClr val="000000"/>
                </a:solidFill>
                <a:latin typeface="+mn-lt"/>
                <a:ea typeface="+mn-ea"/>
                <a:cs typeface="+mn-cs"/>
              </a:rPr>
              <a:t>).</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mn-lt"/>
                <a:ea typeface="+mn-ea"/>
                <a:cs typeface="+mn-cs"/>
              </a:rPr>
              <a:t>The compiler determines that the call is indeed being made via a </a:t>
            </a:r>
            <a:r>
              <a:rPr lang="en-US" altLang="en-US" sz="2200" b="1" kern="1200" dirty="0">
                <a:solidFill>
                  <a:srgbClr val="000000"/>
                </a:solidFill>
                <a:latin typeface="+mn-lt"/>
                <a:ea typeface="+mn-ea"/>
                <a:cs typeface="+mn-cs"/>
              </a:rPr>
              <a:t>base-class pointer </a:t>
            </a:r>
            <a:r>
              <a:rPr lang="en-US" altLang="en-US" sz="2200" kern="1200" dirty="0">
                <a:solidFill>
                  <a:srgbClr val="000000"/>
                </a:solidFill>
                <a:latin typeface="+mn-lt"/>
                <a:ea typeface="+mn-ea"/>
                <a:cs typeface="+mn-cs"/>
              </a:rPr>
              <a:t>and that </a:t>
            </a:r>
            <a:r>
              <a:rPr lang="en-US" altLang="en-US" sz="2200" kern="1200" dirty="0">
                <a:solidFill>
                  <a:srgbClr val="000000"/>
                </a:solidFill>
                <a:latin typeface="Consolas" panose="020B0609020204030204" pitchFamily="49" charset="0"/>
                <a:ea typeface="+mn-ea"/>
                <a:cs typeface="+mn-cs"/>
              </a:rPr>
              <a:t>toString</a:t>
            </a:r>
            <a:r>
              <a:rPr lang="en-US" altLang="en-US" sz="2200" kern="1200" dirty="0">
                <a:solidFill>
                  <a:srgbClr val="000000"/>
                </a:solidFill>
                <a:latin typeface="+mn-lt"/>
                <a:ea typeface="+mn-ea"/>
                <a:cs typeface="+mn-cs"/>
              </a:rPr>
              <a:t> is a </a:t>
            </a:r>
            <a:r>
              <a:rPr lang="en-US" altLang="en-US" sz="2200" kern="1200" dirty="0">
                <a:solidFill>
                  <a:srgbClr val="000000"/>
                </a:solidFill>
                <a:latin typeface="Consolas" panose="020B0609020204030204" pitchFamily="49" charset="0"/>
                <a:ea typeface="+mn-ea"/>
                <a:cs typeface="+mn-cs"/>
              </a:rPr>
              <a:t>virtual</a:t>
            </a:r>
            <a:r>
              <a:rPr lang="en-US" altLang="en-US" sz="2200" kern="1200" dirty="0">
                <a:solidFill>
                  <a:srgbClr val="000000"/>
                </a:solidFill>
                <a:latin typeface="+mn-lt"/>
                <a:ea typeface="+mn-ea"/>
                <a:cs typeface="+mn-cs"/>
              </a:rPr>
              <a:t> function and that </a:t>
            </a:r>
            <a:r>
              <a:rPr lang="en-US" altLang="en-US" sz="2200" kern="1200" dirty="0">
                <a:solidFill>
                  <a:srgbClr val="000000"/>
                </a:solidFill>
                <a:latin typeface="Consolas" panose="020B0609020204030204" pitchFamily="49" charset="0"/>
                <a:ea typeface="+mn-ea"/>
                <a:cs typeface="+mn-cs"/>
              </a:rPr>
              <a:t>toString</a:t>
            </a:r>
            <a:r>
              <a:rPr lang="en-US" altLang="en-US" sz="2200" kern="1200" dirty="0">
                <a:solidFill>
                  <a:srgbClr val="000000"/>
                </a:solidFill>
                <a:latin typeface="+mn-lt"/>
                <a:ea typeface="+mn-ea"/>
                <a:cs typeface="+mn-cs"/>
              </a:rPr>
              <a:t> is the </a:t>
            </a:r>
            <a:r>
              <a:rPr lang="en-US" altLang="en-US" sz="2200" b="1" kern="1200" dirty="0">
                <a:solidFill>
                  <a:srgbClr val="000000"/>
                </a:solidFill>
                <a:latin typeface="+mn-lt"/>
                <a:ea typeface="+mn-ea"/>
                <a:cs typeface="+mn-cs"/>
              </a:rPr>
              <a:t>second </a:t>
            </a:r>
            <a:r>
              <a:rPr lang="en-US" altLang="en-US" sz="2200" kern="1200" dirty="0">
                <a:solidFill>
                  <a:srgbClr val="000000"/>
                </a:solidFill>
                <a:latin typeface="+mn-lt"/>
                <a:ea typeface="+mn-ea"/>
                <a:cs typeface="+mn-cs"/>
              </a:rPr>
              <a:t>entry in each of the </a:t>
            </a:r>
            <a:r>
              <a:rPr lang="en-US" altLang="en-US" sz="2200" b="1" kern="1200" dirty="0">
                <a:solidFill>
                  <a:srgbClr val="000000"/>
                </a:solidFill>
                <a:latin typeface="+mn-lt"/>
                <a:ea typeface="+mn-ea"/>
                <a:cs typeface="+mn-cs"/>
              </a:rPr>
              <a:t>vtables.</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mn-lt"/>
                <a:ea typeface="+mn-ea"/>
                <a:cs typeface="+mn-cs"/>
              </a:rPr>
              <a:t>To locate this entry, the compiler notes that it will need to skip the first entry.</a:t>
            </a:r>
          </a:p>
        </p:txBody>
      </p:sp>
    </p:spTree>
    <p:extLst>
      <p:ext uri="{BB962C8B-B14F-4D97-AF65-F5344CB8AC3E}">
        <p14:creationId xmlns:p14="http://schemas.microsoft.com/office/powerpoint/2010/main" val="20501475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000" kern="1200" dirty="0" smtClean="0">
                <a:latin typeface="Times New Roman" panose="02020603050405020304" pitchFamily="18" charset="0"/>
                <a:ea typeface="+mj-ea"/>
              </a:rPr>
              <a:t>12.8 (Optional) Polymorphism, Virtual Functions and Dynamic Binding “Under the Hood” </a:t>
            </a:r>
            <a:r>
              <a:rPr lang="en-US" sz="2000" b="0" kern="1200" dirty="0" smtClean="0">
                <a:latin typeface="Times New Roman" panose="02020603050405020304" pitchFamily="18" charset="0"/>
                <a:ea typeface="+mj-ea"/>
              </a:rPr>
              <a:t>(10 of 11)</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mn-ea"/>
                <a:cs typeface="+mn-cs"/>
              </a:rPr>
              <a:t>Thus, the compiler compiles an </a:t>
            </a:r>
            <a:r>
              <a:rPr lang="en-US" altLang="en-US" sz="2400" b="1" kern="1200" dirty="0" smtClean="0">
                <a:solidFill>
                  <a:srgbClr val="000000"/>
                </a:solidFill>
                <a:latin typeface="Arial (Body)"/>
                <a:ea typeface="+mn-ea"/>
                <a:cs typeface="+mn-cs"/>
              </a:rPr>
              <a:t>offset</a:t>
            </a:r>
            <a:r>
              <a:rPr lang="en-US" altLang="en-US" sz="2400" kern="1200" dirty="0" smtClean="0">
                <a:solidFill>
                  <a:srgbClr val="000000"/>
                </a:solidFill>
                <a:latin typeface="Arial (Body)"/>
                <a:ea typeface="+mn-ea"/>
                <a:cs typeface="+mn-cs"/>
              </a:rPr>
              <a:t> or </a:t>
            </a:r>
            <a:r>
              <a:rPr lang="en-US" altLang="en-US" sz="2400" b="1" kern="1200" dirty="0" smtClean="0">
                <a:solidFill>
                  <a:srgbClr val="000000"/>
                </a:solidFill>
                <a:latin typeface="Arial (Body)"/>
                <a:ea typeface="+mn-ea"/>
                <a:cs typeface="+mn-cs"/>
              </a:rPr>
              <a:t>displacement</a:t>
            </a:r>
            <a:r>
              <a:rPr lang="en-US" altLang="en-US" sz="2400" kern="1200" dirty="0" smtClean="0">
                <a:solidFill>
                  <a:srgbClr val="000000"/>
                </a:solidFill>
                <a:latin typeface="Arial (Body)"/>
                <a:ea typeface="+mn-ea"/>
                <a:cs typeface="+mn-cs"/>
              </a:rPr>
              <a:t> of four bytes (four bytes for each pointer on today’s popular 32-bit machines, and only one pointer needs to be skipped) into the table of machine-language object-code pointers to find the code that will execute the </a:t>
            </a:r>
            <a:r>
              <a:rPr lang="en-US" altLang="en-US" sz="2400" kern="1200" dirty="0" smtClean="0">
                <a:solidFill>
                  <a:srgbClr val="000000"/>
                </a:solidFill>
                <a:latin typeface="Consolas" panose="020B0609020204030204" pitchFamily="49" charset="0"/>
                <a:ea typeface="+mn-ea"/>
                <a:cs typeface="+mn-cs"/>
              </a:rPr>
              <a:t>virtual</a:t>
            </a:r>
            <a:r>
              <a:rPr lang="en-US" altLang="en-US" sz="2400" kern="1200" dirty="0" smtClean="0">
                <a:solidFill>
                  <a:srgbClr val="000000"/>
                </a:solidFill>
                <a:latin typeface="Arial (Body)"/>
                <a:ea typeface="+mn-ea"/>
                <a:cs typeface="+mn-cs"/>
              </a:rPr>
              <a:t> function call.</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81802315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b">
            <a:spAutoFit/>
          </a:bodyPr>
          <a:lstStyle/>
          <a:p>
            <a:pPr lvl="0">
              <a:spcBef>
                <a:spcPct val="0"/>
              </a:spcBef>
              <a:buClrTx/>
              <a:defRPr/>
            </a:pPr>
            <a:r>
              <a:rPr lang="en-US" sz="3000" kern="1200" dirty="0" smtClean="0">
                <a:latin typeface="Times New Roman" panose="02020603050405020304" pitchFamily="18" charset="0"/>
                <a:ea typeface="+mj-ea"/>
              </a:rPr>
              <a:t>12.8 (Optional) Polymorphism, Virtual Functions and Dynamic Binding “Under the Hood” </a:t>
            </a:r>
            <a:r>
              <a:rPr lang="en-US" sz="2000" b="0" kern="1200" dirty="0" smtClean="0">
                <a:latin typeface="Times New Roman" panose="02020603050405020304" pitchFamily="18" charset="0"/>
                <a:ea typeface="+mj-ea"/>
              </a:rPr>
              <a:t>(11 of 11)</a:t>
            </a:r>
            <a:endParaRPr lang="en-US" sz="2000" b="0" kern="1200" dirty="0">
              <a:latin typeface="Times New Roman" panose="02020603050405020304" pitchFamily="18" charset="0"/>
              <a:ea typeface="+mj-ea"/>
            </a:endParaRPr>
          </a:p>
        </p:txBody>
      </p:sp>
      <p:sp>
        <p:nvSpPr>
          <p:cNvPr id="3" name="Text Placeholder 1"/>
          <p:cNvSpPr>
            <a:spLocks noGrp="1"/>
          </p:cNvSpPr>
          <p:nvPr>
            <p:ph type="body" idx="1"/>
          </p:nvPr>
        </p:nvSpPr>
        <p:spPr>
          <a:xfrm>
            <a:off x="457200" y="1600200"/>
            <a:ext cx="8229600" cy="49241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The compiler generates code that performs the following </a:t>
            </a:r>
            <a:r>
              <a:rPr lang="en-US" sz="2000" kern="1200" dirty="0" smtClean="0">
                <a:solidFill>
                  <a:srgbClr val="000000"/>
                </a:solidFill>
                <a:latin typeface="Arial (Body)"/>
                <a:ea typeface="+mn-ea"/>
                <a:cs typeface="+mn-cs"/>
              </a:rPr>
              <a:t>operations.</a:t>
            </a:r>
          </a:p>
        </p:txBody>
      </p:sp>
      <p:sp>
        <p:nvSpPr>
          <p:cNvPr id="4" name="Text Placeholder 3"/>
          <p:cNvSpPr>
            <a:spLocks noGrp="1"/>
          </p:cNvSpPr>
          <p:nvPr>
            <p:ph type="body" idx="2"/>
          </p:nvPr>
        </p:nvSpPr>
        <p:spPr>
          <a:xfrm>
            <a:off x="457200" y="2072949"/>
            <a:ext cx="8229600" cy="4268859"/>
          </a:xfrm>
        </p:spPr>
        <p:txBody>
          <a:bodyPr/>
          <a:lstStyle/>
          <a:p>
            <a:pPr marL="432000" lvl="1" indent="-432000" fontAlgn="base">
              <a:spcBef>
                <a:spcPts val="1500"/>
              </a:spcBef>
              <a:spcAft>
                <a:spcPct val="0"/>
              </a:spcAft>
              <a:buFont typeface="+mj-lt"/>
              <a:buAutoNum type="arabicPeriod"/>
              <a:defRPr/>
            </a:pPr>
            <a:r>
              <a:rPr lang="en-US" sz="2000" kern="1200" dirty="0">
                <a:latin typeface="Arial (Body)"/>
              </a:rPr>
              <a:t>Select the </a:t>
            </a:r>
            <a:r>
              <a:rPr lang="en-US" sz="2000" b="1" kern="1200" dirty="0">
                <a:latin typeface="Arial (Body)"/>
              </a:rPr>
              <a:t>i</a:t>
            </a:r>
            <a:r>
              <a:rPr lang="en-US" sz="2000" b="1" kern="1200" baseline="30000" dirty="0">
                <a:latin typeface="Arial (Body)"/>
              </a:rPr>
              <a:t>th</a:t>
            </a:r>
            <a:r>
              <a:rPr lang="en-US" sz="2000" b="1" kern="1200" dirty="0">
                <a:latin typeface="Arial (Body)"/>
              </a:rPr>
              <a:t> </a:t>
            </a:r>
            <a:r>
              <a:rPr lang="en-US" sz="2000" kern="1200" dirty="0">
                <a:latin typeface="Arial (Body)"/>
              </a:rPr>
              <a:t>entry of </a:t>
            </a:r>
            <a:r>
              <a:rPr lang="en-US" sz="2000" kern="1200" dirty="0">
                <a:latin typeface="Consolas" panose="020B0609020204030204" pitchFamily="49" charset="0"/>
              </a:rPr>
              <a:t>employees</a:t>
            </a:r>
            <a:r>
              <a:rPr lang="en-US" sz="2000" kern="1200" dirty="0">
                <a:latin typeface="Arial (Body)"/>
              </a:rPr>
              <a:t>, and pass it as an argument to function </a:t>
            </a:r>
            <a:r>
              <a:rPr lang="en-US" sz="2000" kern="1200" dirty="0">
                <a:latin typeface="Consolas" panose="020B0609020204030204" pitchFamily="49" charset="0"/>
              </a:rPr>
              <a:t>virtualViaPointer</a:t>
            </a:r>
            <a:r>
              <a:rPr lang="en-US" sz="2000" kern="1200" dirty="0">
                <a:latin typeface="Arial (Body)"/>
              </a:rPr>
              <a:t>. This sets parameter </a:t>
            </a:r>
            <a:r>
              <a:rPr lang="en-US" sz="2000" kern="1200" dirty="0">
                <a:latin typeface="Consolas" panose="020B0609020204030204" pitchFamily="49" charset="0"/>
              </a:rPr>
              <a:t>baseClassPtr</a:t>
            </a:r>
            <a:r>
              <a:rPr lang="en-US" sz="2000" kern="1200" dirty="0">
                <a:latin typeface="Arial (Body)"/>
              </a:rPr>
              <a:t> to point to </a:t>
            </a:r>
            <a:r>
              <a:rPr lang="en-US" sz="2000" kern="1200" dirty="0">
                <a:latin typeface="Consolas" panose="020B0609020204030204" pitchFamily="49" charset="0"/>
              </a:rPr>
              <a:t>commissionEmployee</a:t>
            </a:r>
            <a:r>
              <a:rPr lang="en-US" sz="2000" kern="1200" dirty="0">
                <a:latin typeface="Arial (Body)"/>
              </a:rPr>
              <a:t>.</a:t>
            </a:r>
          </a:p>
          <a:p>
            <a:pPr marL="432000" lvl="1" indent="-432000" fontAlgn="base">
              <a:spcBef>
                <a:spcPts val="1500"/>
              </a:spcBef>
              <a:spcAft>
                <a:spcPct val="0"/>
              </a:spcAft>
              <a:buFont typeface="+mj-lt"/>
              <a:buAutoNum type="arabicPeriod"/>
              <a:defRPr/>
            </a:pPr>
            <a:r>
              <a:rPr lang="en-US" sz="2000" b="1" kern="1200" dirty="0">
                <a:latin typeface="Arial (Body)"/>
              </a:rPr>
              <a:t>Dereference</a:t>
            </a:r>
            <a:r>
              <a:rPr lang="en-US" sz="2000" kern="1200" dirty="0">
                <a:latin typeface="Arial (Body)"/>
              </a:rPr>
              <a:t> that pointer to get to the </a:t>
            </a:r>
            <a:r>
              <a:rPr lang="en-US" sz="2000" kern="1200" dirty="0">
                <a:latin typeface="Consolas" panose="020B0609020204030204" pitchFamily="49" charset="0"/>
              </a:rPr>
              <a:t>commissionEmployee</a:t>
            </a:r>
            <a:r>
              <a:rPr lang="en-US" sz="2000" kern="1200" dirty="0">
                <a:latin typeface="Arial (Body)"/>
              </a:rPr>
              <a:t> object.</a:t>
            </a:r>
          </a:p>
          <a:p>
            <a:pPr marL="432000" lvl="1" indent="-432000" fontAlgn="base">
              <a:spcBef>
                <a:spcPts val="1500"/>
              </a:spcBef>
              <a:spcAft>
                <a:spcPct val="0"/>
              </a:spcAft>
              <a:buFont typeface="+mj-lt"/>
              <a:buAutoNum type="arabicPeriod"/>
              <a:defRPr/>
            </a:pPr>
            <a:r>
              <a:rPr lang="en-US" sz="2000" b="1" kern="1200" dirty="0">
                <a:latin typeface="Arial (Body)"/>
              </a:rPr>
              <a:t>Dereference</a:t>
            </a:r>
            <a:r>
              <a:rPr lang="en-US" sz="2000" kern="1200" dirty="0">
                <a:latin typeface="Arial (Body)"/>
              </a:rPr>
              <a:t> </a:t>
            </a:r>
            <a:r>
              <a:rPr lang="en-US" sz="2000" kern="1200" dirty="0">
                <a:latin typeface="Consolas" panose="020B0609020204030204" pitchFamily="49" charset="0"/>
              </a:rPr>
              <a:t>commissionEmployee</a:t>
            </a:r>
            <a:r>
              <a:rPr lang="en-US" sz="2000" kern="1200" dirty="0"/>
              <a:t>’s </a:t>
            </a:r>
            <a:r>
              <a:rPr lang="en-US" sz="2000" b="1" kern="1200" dirty="0">
                <a:latin typeface="Arial (Body)"/>
              </a:rPr>
              <a:t>vtable</a:t>
            </a:r>
            <a:r>
              <a:rPr lang="en-US" sz="2000" kern="1200" dirty="0">
                <a:latin typeface="Arial (Body)"/>
              </a:rPr>
              <a:t> pointer to get to the </a:t>
            </a:r>
            <a:r>
              <a:rPr lang="en-US" sz="2000" kern="1200" dirty="0">
                <a:latin typeface="Consolas" panose="020B0609020204030204" pitchFamily="49" charset="0"/>
              </a:rPr>
              <a:t>CommissionEmployee</a:t>
            </a:r>
            <a:r>
              <a:rPr lang="en-US" sz="2000" i="1" kern="1200" dirty="0">
                <a:latin typeface="Arial (Body)"/>
              </a:rPr>
              <a:t> </a:t>
            </a:r>
            <a:r>
              <a:rPr lang="en-US" sz="2000" b="1" kern="1200" dirty="0">
                <a:latin typeface="Arial (Body)"/>
              </a:rPr>
              <a:t>vtable.</a:t>
            </a:r>
          </a:p>
          <a:p>
            <a:pPr marL="432000" lvl="1" indent="-432000" fontAlgn="base">
              <a:spcBef>
                <a:spcPts val="1500"/>
              </a:spcBef>
              <a:spcAft>
                <a:spcPct val="0"/>
              </a:spcAft>
              <a:buFont typeface="+mj-lt"/>
              <a:buAutoNum type="arabicPeriod"/>
              <a:defRPr/>
            </a:pPr>
            <a:r>
              <a:rPr lang="en-US" sz="2000" kern="1200" dirty="0">
                <a:latin typeface="Arial (Body)"/>
              </a:rPr>
              <a:t>Skip the offset of four bytes to select the </a:t>
            </a:r>
            <a:r>
              <a:rPr lang="en-US" sz="2000" kern="1200" dirty="0">
                <a:latin typeface="Consolas" panose="020B0609020204030204" pitchFamily="49" charset="0"/>
              </a:rPr>
              <a:t>toString</a:t>
            </a:r>
            <a:r>
              <a:rPr lang="en-US" sz="2000" kern="1200" dirty="0">
                <a:latin typeface="Arial (Body)"/>
              </a:rPr>
              <a:t> function pointer.</a:t>
            </a:r>
          </a:p>
          <a:p>
            <a:pPr marL="432000" lvl="1" indent="-432000" algn="l" fontAlgn="base">
              <a:spcBef>
                <a:spcPts val="1500"/>
              </a:spcBef>
              <a:spcAft>
                <a:spcPct val="0"/>
              </a:spcAft>
              <a:buFont typeface="+mj-lt"/>
              <a:buAutoNum type="arabicPeriod" startAt="5"/>
              <a:defRPr/>
            </a:pPr>
            <a:r>
              <a:rPr lang="en-US" sz="2000" b="1" kern="1200" dirty="0">
                <a:latin typeface="Arial (Body)"/>
              </a:rPr>
              <a:t>Dereference</a:t>
            </a:r>
            <a:r>
              <a:rPr lang="en-US" sz="2000" kern="1200" dirty="0">
                <a:latin typeface="Arial (Body)"/>
              </a:rPr>
              <a:t> the </a:t>
            </a:r>
            <a:r>
              <a:rPr lang="en-US" sz="2000" kern="1200" dirty="0">
                <a:latin typeface="Consolas" panose="020B0609020204030204" pitchFamily="49" charset="0"/>
              </a:rPr>
              <a:t>toString</a:t>
            </a:r>
            <a:r>
              <a:rPr lang="en-US" sz="2000" kern="1200" dirty="0">
                <a:latin typeface="Arial (Body)"/>
              </a:rPr>
              <a:t> function pointer to form the “name” of the actual function to execute, and use the function call operator </a:t>
            </a:r>
            <a:r>
              <a:rPr lang="en-US" sz="2000" kern="1200" dirty="0">
                <a:latin typeface="Consolas" panose="020B0609020204030204" pitchFamily="49" charset="0"/>
              </a:rPr>
              <a:t>()</a:t>
            </a:r>
            <a:r>
              <a:rPr lang="en-US" sz="2000" kern="1200" dirty="0">
                <a:latin typeface="Arial (Body)"/>
              </a:rPr>
              <a:t> to execute the appropriate </a:t>
            </a:r>
            <a:r>
              <a:rPr lang="en-US" sz="2000" kern="1200" dirty="0">
                <a:latin typeface="Consolas" panose="020B0609020204030204" pitchFamily="49" charset="0"/>
              </a:rPr>
              <a:t>toString</a:t>
            </a:r>
            <a:r>
              <a:rPr lang="en-US" sz="2000" kern="1200" dirty="0">
                <a:latin typeface="Arial (Body)"/>
              </a:rPr>
              <a:t> function</a:t>
            </a:r>
            <a:r>
              <a:rPr lang="en-US" sz="2000" kern="1200" dirty="0" smtClean="0">
                <a:latin typeface="Arial (Body)"/>
              </a:rPr>
              <a:t>.</a:t>
            </a:r>
            <a:endParaRPr lang="en-US" sz="2000" kern="1200" dirty="0">
              <a:latin typeface="Arial (Body)"/>
            </a:endParaRPr>
          </a:p>
        </p:txBody>
      </p:sp>
    </p:spTree>
    <p:extLst>
      <p:ext uri="{BB962C8B-B14F-4D97-AF65-F5344CB8AC3E}">
        <p14:creationId xmlns:p14="http://schemas.microsoft.com/office/powerpoint/2010/main" val="278774099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a:t>Performance Tip 12.1</a:t>
            </a:r>
            <a:endParaRPr lang="en-US" dirty="0">
              <a:latin typeface="Times New Roman" panose="02020603050405020304" pitchFamily="18" charset="0"/>
            </a:endParaRPr>
          </a:p>
        </p:txBody>
      </p:sp>
      <p:sp>
        <p:nvSpPr>
          <p:cNvPr id="5" name="Text Placeholder 4"/>
          <p:cNvSpPr>
            <a:spLocks noGrp="1"/>
          </p:cNvSpPr>
          <p:nvPr>
            <p:ph type="body" idx="1"/>
          </p:nvPr>
        </p:nvSpPr>
        <p:spPr/>
        <p:txBody>
          <a:bodyPr/>
          <a:lstStyle/>
          <a:p>
            <a:pPr marL="0" indent="0">
              <a:buNone/>
            </a:pPr>
            <a:r>
              <a:rPr lang="en-IN" sz="2400" dirty="0">
                <a:latin typeface="+mn-lt"/>
              </a:rPr>
              <a:t>Polymorphism, as typically implemented with </a:t>
            </a:r>
            <a:r>
              <a:rPr lang="en-IN" sz="2400" dirty="0">
                <a:latin typeface="Consolas" panose="020B0609020204030204" pitchFamily="49" charset="0"/>
              </a:rPr>
              <a:t>virtual</a:t>
            </a:r>
            <a:r>
              <a:rPr lang="en-IN" sz="2400" dirty="0">
                <a:latin typeface="+mn-lt"/>
              </a:rPr>
              <a:t> functions and dynamic binding </a:t>
            </a:r>
            <a:r>
              <a:rPr lang="en-IN" sz="2400" dirty="0" smtClean="0">
                <a:latin typeface="+mn-lt"/>
              </a:rPr>
              <a:t>in C</a:t>
            </a:r>
            <a:r>
              <a:rPr lang="en-IN" sz="2400" dirty="0">
                <a:latin typeface="+mn-lt"/>
              </a:rPr>
              <a:t>++, is efficient. For most applications, you can use these capabilities with nominal </a:t>
            </a:r>
            <a:r>
              <a:rPr lang="en-IN" sz="2400" dirty="0" smtClean="0">
                <a:latin typeface="+mn-lt"/>
              </a:rPr>
              <a:t>impact on </a:t>
            </a:r>
            <a:r>
              <a:rPr lang="en-IN" sz="2400" dirty="0">
                <a:latin typeface="+mn-lt"/>
              </a:rPr>
              <a:t>performance.</a:t>
            </a:r>
          </a:p>
        </p:txBody>
      </p:sp>
    </p:spTree>
    <p:extLst>
      <p:ext uri="{BB962C8B-B14F-4D97-AF65-F5344CB8AC3E}">
        <p14:creationId xmlns:p14="http://schemas.microsoft.com/office/powerpoint/2010/main" val="304362327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Performance Tip </a:t>
            </a:r>
            <a:r>
              <a:rPr lang="en-IN" dirty="0" smtClean="0"/>
              <a:t>12.2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Virtual functions and dynamic binding enable polymorphic programming as an </a:t>
            </a:r>
            <a:r>
              <a:rPr lang="en-IN" sz="2400" dirty="0" smtClean="0">
                <a:latin typeface="+mn-lt"/>
              </a:rPr>
              <a:t>alternative to </a:t>
            </a:r>
            <a:r>
              <a:rPr lang="en-IN" sz="2400" dirty="0">
                <a:latin typeface="Consolas" panose="020B0609020204030204" pitchFamily="49" charset="0"/>
              </a:rPr>
              <a:t>switch</a:t>
            </a:r>
            <a:r>
              <a:rPr lang="en-IN" sz="2400" dirty="0">
                <a:latin typeface="+mn-lt"/>
              </a:rPr>
              <a:t> logic programming. Optimizing compilers normally generate </a:t>
            </a:r>
            <a:r>
              <a:rPr lang="en-IN" sz="2400" dirty="0" smtClean="0">
                <a:latin typeface="+mn-lt"/>
              </a:rPr>
              <a:t>polymorphic code </a:t>
            </a:r>
            <a:r>
              <a:rPr lang="en-IN" sz="2400" dirty="0">
                <a:latin typeface="+mn-lt"/>
              </a:rPr>
              <a:t>that’s nearly as efficient as hand-coded </a:t>
            </a:r>
            <a:r>
              <a:rPr lang="en-IN" sz="2400" dirty="0">
                <a:latin typeface="Consolas" panose="020B0609020204030204" pitchFamily="49" charset="0"/>
              </a:rPr>
              <a:t>switch</a:t>
            </a:r>
            <a:r>
              <a:rPr lang="en-IN" sz="2400" dirty="0">
                <a:latin typeface="+mn-lt"/>
              </a:rPr>
              <a:t>-based logic. Polymorphism’s </a:t>
            </a:r>
            <a:r>
              <a:rPr lang="en-IN" sz="2400" dirty="0" smtClean="0">
                <a:latin typeface="+mn-lt"/>
              </a:rPr>
              <a:t>overhead is </a:t>
            </a:r>
            <a:r>
              <a:rPr lang="en-IN" sz="2400" dirty="0">
                <a:latin typeface="+mn-lt"/>
              </a:rPr>
              <a:t>acceptable for most applications. In some situations—such as real-time </a:t>
            </a:r>
            <a:r>
              <a:rPr lang="en-IN" sz="2400" dirty="0" smtClean="0">
                <a:latin typeface="+mn-lt"/>
              </a:rPr>
              <a:t>applications with </a:t>
            </a:r>
            <a:r>
              <a:rPr lang="en-IN" sz="2400" dirty="0">
                <a:latin typeface="+mn-lt"/>
              </a:rPr>
              <a:t>stringent performance requirements—polymorphism’s overhead may be too high.</a:t>
            </a:r>
          </a:p>
        </p:txBody>
      </p:sp>
    </p:spTree>
    <p:extLst>
      <p:ext uri="{BB962C8B-B14F-4D97-AF65-F5344CB8AC3E}">
        <p14:creationId xmlns:p14="http://schemas.microsoft.com/office/powerpoint/2010/main" val="328917573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362"/>
            <a:ext cx="8436077" cy="1477297"/>
          </a:xfrm>
        </p:spPr>
        <p:txBody>
          <a:bodyPr wrap="square" tIns="91425" anchor="ctr">
            <a:spAutoFit/>
          </a:bodyPr>
          <a:lstStyle/>
          <a:p>
            <a:r>
              <a:rPr lang="en-US" sz="2800" dirty="0" smtClean="0">
                <a:solidFill>
                  <a:schemeClr val="tx2"/>
                </a:solidFill>
                <a:latin typeface="Times New Roman" panose="02020603050405020304" pitchFamily="18" charset="0"/>
                <a:cs typeface="Times New Roman" panose="02020603050405020304" pitchFamily="18" charset="0"/>
              </a:rPr>
              <a:t>12.9</a:t>
            </a:r>
            <a:r>
              <a:rPr lang="en-US" sz="2800" dirty="0">
                <a:solidFill>
                  <a:schemeClr val="tx2"/>
                </a:solidFill>
                <a:latin typeface="Times New Roman" panose="02020603050405020304" pitchFamily="18" charset="0"/>
                <a:cs typeface="Times New Roman" panose="02020603050405020304" pitchFamily="18" charset="0"/>
              </a:rPr>
              <a:t> Case Study: Payroll System Using </a:t>
            </a:r>
            <a:r>
              <a:rPr lang="en-US" sz="2800" dirty="0" smtClean="0">
                <a:solidFill>
                  <a:schemeClr val="tx2"/>
                </a:solidFill>
                <a:latin typeface="Times New Roman" panose="02020603050405020304" pitchFamily="18" charset="0"/>
                <a:cs typeface="Times New Roman" panose="02020603050405020304" pitchFamily="18" charset="0"/>
              </a:rPr>
              <a:t>Polymorphism </a:t>
            </a:r>
            <a:r>
              <a:rPr lang="en-US" sz="2800" dirty="0">
                <a:solidFill>
                  <a:schemeClr val="tx2"/>
                </a:solidFill>
                <a:latin typeface="Times New Roman" panose="02020603050405020304" pitchFamily="18" charset="0"/>
                <a:cs typeface="Times New Roman" panose="02020603050405020304" pitchFamily="18" charset="0"/>
              </a:rPr>
              <a:t>and Runtime Type Information with Downcasting, </a:t>
            </a:r>
            <a:r>
              <a:rPr lang="en-US" sz="2800" dirty="0">
                <a:solidFill>
                  <a:schemeClr val="tx2"/>
                </a:solidFill>
                <a:latin typeface="Consolas" panose="020B0609020204030204" pitchFamily="49" charset="0"/>
                <a:cs typeface="Times New Roman" panose="02020603050405020304" pitchFamily="18" charset="0"/>
              </a:rPr>
              <a:t>dynamic_cast</a:t>
            </a:r>
            <a:r>
              <a:rPr lang="en-US" sz="2800" dirty="0">
                <a:solidFill>
                  <a:schemeClr val="tx2"/>
                </a:solidFill>
                <a:latin typeface="Times New Roman" panose="02020603050405020304" pitchFamily="18" charset="0"/>
                <a:cs typeface="Times New Roman" panose="02020603050405020304" pitchFamily="18" charset="0"/>
              </a:rPr>
              <a:t>, </a:t>
            </a:r>
            <a:r>
              <a:rPr lang="en-US" sz="2800" dirty="0" smtClean="0">
                <a:solidFill>
                  <a:schemeClr val="tx2"/>
                </a:solidFill>
                <a:latin typeface="Consolas" panose="020B0609020204030204" pitchFamily="49" charset="0"/>
                <a:cs typeface="Times New Roman" panose="02020603050405020304" pitchFamily="18" charset="0"/>
              </a:rPr>
              <a:t>Typeid</a:t>
            </a:r>
            <a:r>
              <a:rPr lang="en-US" sz="2800" dirty="0" smtClean="0">
                <a:solidFill>
                  <a:schemeClr val="tx2"/>
                </a:solidFill>
                <a:latin typeface="Times New Roman" panose="02020603050405020304" pitchFamily="18" charset="0"/>
                <a:cs typeface="Times New Roman" panose="02020603050405020304" pitchFamily="18" charset="0"/>
              </a:rPr>
              <a:t> </a:t>
            </a:r>
            <a:r>
              <a:rPr lang="en-US" sz="2800" dirty="0">
                <a:solidFill>
                  <a:schemeClr val="tx2"/>
                </a:solidFill>
                <a:latin typeface="Times New Roman" panose="02020603050405020304" pitchFamily="18" charset="0"/>
                <a:cs typeface="Times New Roman" panose="02020603050405020304" pitchFamily="18" charset="0"/>
              </a:rPr>
              <a:t>and </a:t>
            </a:r>
            <a:r>
              <a:rPr lang="en-US" sz="2800" dirty="0" smtClean="0">
                <a:solidFill>
                  <a:schemeClr val="tx2"/>
                </a:solidFill>
                <a:latin typeface="Consolas" panose="020B0609020204030204" pitchFamily="49" charset="0"/>
                <a:cs typeface="Times New Roman" panose="02020603050405020304" pitchFamily="18" charset="0"/>
              </a:rPr>
              <a:t>type_info</a:t>
            </a:r>
            <a:r>
              <a:rPr lang="en-US" sz="2800" dirty="0" smtClean="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(1 of 6)</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For the current pay period, our fictitious company has decided to reward </a:t>
            </a: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mn-lt"/>
                <a:ea typeface="+mn-ea"/>
                <a:cs typeface="+mn-cs"/>
              </a:rPr>
              <a:t>s by</a:t>
            </a:r>
            <a:r>
              <a:rPr lang="en-US" altLang="en-US" sz="2400" kern="1200" dirty="0">
                <a:solidFill>
                  <a:srgbClr val="000000"/>
                </a:solidFill>
                <a:latin typeface="Arial (Body)"/>
                <a:ea typeface="+mn-ea"/>
                <a:cs typeface="+mn-cs"/>
              </a:rPr>
              <a:t> adding 10 percent to their base salaries.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When processing </a:t>
            </a:r>
            <a:r>
              <a:rPr lang="en-US" altLang="en-US" sz="2400" kern="1200" dirty="0">
                <a:solidFill>
                  <a:srgbClr val="000000"/>
                </a:solidFill>
                <a:latin typeface="Consolas" panose="020B0609020204030204" pitchFamily="49" charset="0"/>
                <a:ea typeface="+mn-ea"/>
                <a:cs typeface="+mn-cs"/>
              </a:rPr>
              <a:t>Employees</a:t>
            </a:r>
            <a:r>
              <a:rPr lang="en-US" altLang="en-US" sz="2400" kern="1200" dirty="0">
                <a:solidFill>
                  <a:srgbClr val="000000"/>
                </a:solidFill>
                <a:latin typeface="Arial (Body)"/>
                <a:ea typeface="+mn-ea"/>
                <a:cs typeface="+mn-cs"/>
              </a:rPr>
              <a:t> polymorphically in Section 12.6.5, we did not worry about the “specifics.”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To adjust the base salaries of </a:t>
            </a:r>
            <a:r>
              <a:rPr lang="en-US" altLang="en-US" sz="2400" kern="1200" dirty="0">
                <a:solidFill>
                  <a:srgbClr val="000000"/>
                </a:solidFill>
                <a:latin typeface="Consolas" panose="020B0609020204030204" pitchFamily="49" charset="0"/>
                <a:ea typeface="+mn-ea"/>
                <a:cs typeface="+mn-cs"/>
              </a:rPr>
              <a:t>BasePlusCommissionEmployees</a:t>
            </a:r>
            <a:r>
              <a:rPr lang="en-US" altLang="en-US" sz="2400" kern="1200" dirty="0">
                <a:solidFill>
                  <a:srgbClr val="000000"/>
                </a:solidFill>
                <a:latin typeface="Arial (Body)"/>
                <a:ea typeface="+mn-ea"/>
                <a:cs typeface="+mn-cs"/>
              </a:rPr>
              <a:t>, we have to determine the specific type of each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object at execution time, then act appropriately.</a:t>
            </a:r>
          </a:p>
        </p:txBody>
      </p:sp>
    </p:spTree>
    <p:extLst>
      <p:ext uri="{BB962C8B-B14F-4D97-AF65-F5344CB8AC3E}">
        <p14:creationId xmlns:p14="http://schemas.microsoft.com/office/powerpoint/2010/main" val="259869976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2"/>
            <a:ext cx="8524568" cy="1477297"/>
          </a:xfrm>
        </p:spPr>
        <p:txBody>
          <a:bodyPr wrap="square" tIns="91425" anchor="ctr">
            <a:spAutoFit/>
          </a:bodyPr>
          <a:lstStyle/>
          <a:p>
            <a:r>
              <a:rPr lang="en-US" sz="2800" dirty="0" smtClean="0">
                <a:solidFill>
                  <a:schemeClr val="tx2"/>
                </a:solidFill>
                <a:latin typeface="Times New Roman" panose="02020603050405020304" pitchFamily="18" charset="0"/>
                <a:cs typeface="Times New Roman" panose="02020603050405020304" pitchFamily="18" charset="0"/>
              </a:rPr>
              <a:t>12.9 Case </a:t>
            </a:r>
            <a:r>
              <a:rPr lang="en-US" sz="2800" dirty="0">
                <a:solidFill>
                  <a:schemeClr val="tx2"/>
                </a:solidFill>
                <a:latin typeface="Times New Roman" panose="02020603050405020304" pitchFamily="18" charset="0"/>
                <a:cs typeface="Times New Roman" panose="02020603050405020304" pitchFamily="18" charset="0"/>
              </a:rPr>
              <a:t>Study: Payroll System Using Polymorphism and Runtime Type Information with Downcasting, </a:t>
            </a:r>
            <a:r>
              <a:rPr lang="en-US" sz="2800" dirty="0">
                <a:solidFill>
                  <a:schemeClr val="tx2"/>
                </a:solidFill>
                <a:latin typeface="Consolas" panose="020B0609020204030204" pitchFamily="49" charset="0"/>
                <a:cs typeface="Times New Roman" panose="02020603050405020304" pitchFamily="18" charset="0"/>
              </a:rPr>
              <a:t>dynamic_cast</a:t>
            </a:r>
            <a:r>
              <a:rPr lang="en-US" sz="2800" dirty="0">
                <a:solidFill>
                  <a:schemeClr val="tx2"/>
                </a:solidFill>
                <a:latin typeface="Times New Roman" panose="02020603050405020304" pitchFamily="18" charset="0"/>
                <a:cs typeface="Times New Roman" panose="02020603050405020304" pitchFamily="18" charset="0"/>
              </a:rPr>
              <a:t>, </a:t>
            </a:r>
            <a:r>
              <a:rPr lang="en-US" sz="2800" dirty="0" smtClean="0">
                <a:solidFill>
                  <a:schemeClr val="tx2"/>
                </a:solidFill>
                <a:latin typeface="Consolas" panose="020B0609020204030204" pitchFamily="49" charset="0"/>
                <a:cs typeface="Times New Roman" panose="02020603050405020304" pitchFamily="18" charset="0"/>
              </a:rPr>
              <a:t>Typeid</a:t>
            </a:r>
            <a:r>
              <a:rPr lang="en-US" sz="2800" dirty="0" smtClean="0">
                <a:solidFill>
                  <a:schemeClr val="tx2"/>
                </a:solidFill>
                <a:latin typeface="Times New Roman" panose="02020603050405020304" pitchFamily="18" charset="0"/>
                <a:cs typeface="Times New Roman" panose="02020603050405020304" pitchFamily="18" charset="0"/>
              </a:rPr>
              <a:t> </a:t>
            </a:r>
            <a:r>
              <a:rPr lang="en-US" sz="2800" dirty="0">
                <a:solidFill>
                  <a:schemeClr val="tx2"/>
                </a:solidFill>
                <a:latin typeface="Times New Roman" panose="02020603050405020304" pitchFamily="18" charset="0"/>
                <a:cs typeface="Times New Roman" panose="02020603050405020304" pitchFamily="18" charset="0"/>
              </a:rPr>
              <a:t>and </a:t>
            </a:r>
            <a:r>
              <a:rPr lang="en-US" sz="2800" dirty="0" smtClean="0">
                <a:solidFill>
                  <a:schemeClr val="tx2"/>
                </a:solidFill>
                <a:latin typeface="Consolas" panose="020B0609020204030204" pitchFamily="49" charset="0"/>
                <a:cs typeface="Times New Roman" panose="02020603050405020304" pitchFamily="18" charset="0"/>
              </a:rPr>
              <a:t>type_info</a:t>
            </a:r>
            <a:r>
              <a:rPr lang="en-US" sz="2800" dirty="0" smtClean="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6</a:t>
            </a:r>
            <a:r>
              <a:rPr lang="en-US" sz="2000" b="0" dirty="0" smtClean="0">
                <a:solidFill>
                  <a:schemeClr val="tx2"/>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section demonstrates the powerful capabilities of </a:t>
            </a:r>
            <a:r>
              <a:rPr lang="en-US" altLang="en-US" sz="2400" b="1" kern="1200" dirty="0">
                <a:solidFill>
                  <a:srgbClr val="000000"/>
                </a:solidFill>
                <a:latin typeface="Arial (Body)"/>
                <a:ea typeface="+mn-ea"/>
                <a:cs typeface="+mn-cs"/>
              </a:rPr>
              <a:t>runtime type information </a:t>
            </a:r>
            <a:r>
              <a:rPr lang="en-US" altLang="en-US" sz="2400" b="1" kern="1200" dirty="0" smtClean="0">
                <a:solidFill>
                  <a:srgbClr val="000000"/>
                </a:solidFill>
                <a:latin typeface="Arial (Body)"/>
                <a:ea typeface="+mn-ea"/>
                <a:cs typeface="+mn-cs"/>
              </a:rPr>
              <a:t>(R</a:t>
            </a:r>
            <a:r>
              <a:rPr lang="en-US" altLang="en-US" sz="100" b="1" kern="1200" dirty="0" smtClean="0">
                <a:solidFill>
                  <a:srgbClr val="000000"/>
                </a:solidFill>
                <a:latin typeface="Arial (Body)"/>
                <a:ea typeface="+mn-ea"/>
                <a:cs typeface="+mn-cs"/>
              </a:rPr>
              <a:t> </a:t>
            </a:r>
            <a:r>
              <a:rPr lang="en-US" altLang="en-US" sz="2400" b="1" kern="1200" dirty="0" smtClean="0">
                <a:solidFill>
                  <a:srgbClr val="000000"/>
                </a:solidFill>
                <a:latin typeface="Arial (Body)"/>
                <a:ea typeface="+mn-ea"/>
                <a:cs typeface="+mn-cs"/>
              </a:rPr>
              <a:t>T</a:t>
            </a:r>
            <a:r>
              <a:rPr lang="en-US" altLang="en-US" sz="100" b="1" kern="1200" dirty="0" smtClean="0">
                <a:solidFill>
                  <a:srgbClr val="000000"/>
                </a:solidFill>
                <a:latin typeface="Arial (Body)"/>
                <a:ea typeface="+mn-ea"/>
                <a:cs typeface="+mn-cs"/>
              </a:rPr>
              <a:t> </a:t>
            </a:r>
            <a:r>
              <a:rPr lang="en-US" altLang="en-US" sz="2400" b="1" kern="1200" dirty="0" smtClean="0">
                <a:solidFill>
                  <a:srgbClr val="000000"/>
                </a:solidFill>
                <a:latin typeface="Arial (Body)"/>
                <a:ea typeface="+mn-ea"/>
                <a:cs typeface="+mn-cs"/>
              </a:rPr>
              <a:t>T</a:t>
            </a:r>
            <a:r>
              <a:rPr lang="en-US" altLang="en-US" sz="100" b="1" kern="1200" dirty="0" smtClean="0">
                <a:solidFill>
                  <a:srgbClr val="000000"/>
                </a:solidFill>
                <a:latin typeface="Arial (Body)"/>
                <a:ea typeface="+mn-ea"/>
                <a:cs typeface="+mn-cs"/>
              </a:rPr>
              <a:t> </a:t>
            </a:r>
            <a:r>
              <a:rPr lang="en-US" altLang="en-US" sz="2400" b="1" kern="1200" dirty="0" smtClean="0">
                <a:solidFill>
                  <a:srgbClr val="000000"/>
                </a:solidFill>
                <a:latin typeface="Arial (Body)"/>
                <a:ea typeface="+mn-ea"/>
                <a:cs typeface="+mn-cs"/>
              </a:rPr>
              <a:t>I) </a:t>
            </a:r>
            <a:r>
              <a:rPr lang="en-US" altLang="en-US" sz="2400" kern="1200" dirty="0">
                <a:solidFill>
                  <a:srgbClr val="000000"/>
                </a:solidFill>
                <a:latin typeface="Arial (Body)"/>
                <a:ea typeface="+mn-ea"/>
                <a:cs typeface="+mn-cs"/>
              </a:rPr>
              <a:t>and dynamic casting, which enable a program to determine an object’s type at execution time and act on that object accordingly.</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Figure 12.19 uses the Employee hierarchy developed in Section 12.6 and increases by 10 percent the base salary of each </a:t>
            </a: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296768557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smtClean="0"/>
              <a:t>Figure </a:t>
            </a:r>
            <a:r>
              <a:rPr lang="en-IN" dirty="0"/>
              <a:t>12.19 Demonstrating Downcasting and Runtime Type Information </a:t>
            </a:r>
            <a:r>
              <a:rPr lang="en-IN" sz="2000" b="0" dirty="0" smtClean="0"/>
              <a:t>(1 of 4)</a:t>
            </a:r>
            <a:endParaRPr lang="en-US" sz="2000" b="0" dirty="0">
              <a:latin typeface="Times New Roman" panose="02020603050405020304" pitchFamily="18" charset="0"/>
            </a:endParaRPr>
          </a:p>
        </p:txBody>
      </p:sp>
      <p:pic>
        <p:nvPicPr>
          <p:cNvPr id="3" name="Picture 2" descr="Computer code has 54 lines. The lines read as follows. Line 1. forward slash forward slash Fig period 12 period 19 colon f i g 12 underscore 19 period c p p. Line 2. forward slash forward slash Demonstrating down casting and runtime type information period. Line 3. forward slash forward slash NOTE colon You may need to enable R T T I on your compiler. Line 4. forward slash forward slash before you can compile this application period. Line 5. hash include left angle bracket i o stream right angle bracket. Line 6. hash include left angle bracket i o, m a n i p right angle bracket. Line 7. hash include left angle bracket vector right angle bracket. Line 8. hash include left angle bracket type info right angle bracket. Line 9. hash include double quote Employee period h double quote. Line 10. hash include double quote Salaried Employee period h double quote. Line 11. hash include double quote Commission Employee period h double quote. Line 12. hash include double quote Base Plus Commission Employee period h double quote. Line 13. using namespace s t d semicolon. Line 14. blank. Line 15. i n t main left parenthesis right parenthesis left brace. Line 16, indented once. forward slash forward slash set floating hyphen point output formatting. Line 17, indented twice. c out left angle bracket left angle bracket fixed left angle bracket left angle bracket set precision left parenthesis 2 right parenthesis semicolon. Line 18. blank. Line 19, indented once. forward slash forward slash create and initialize vector of three base hyphen class pointers. Line 20, indented once. vector left angle bracket Employee asterisk right angle bracket employees left brace. Line 21, indented twice. new Salaried Employee left parenthesis double quote John double quote comma double quote Smith double quote comma double quote 1 1 1 hyphen 1 1 hyphen 1 1 1 1 double quote comma 800 right parenthesis comma. Line 22, indented twice. new Commission Employee left parenthesis double quote Sue double quote comma double quote Jones double quote comma double quote 3 3 3 hyphen 3 3 hyphen 3 3 3 3 double quote comma 10000 comma 0.06 right parenthesis comma. Line 23, indented twice. new Base Plus Commission Employee left parenthesis. Line 24, indented twice. Bob comma double quote Lewis double quote comma double quote 4 4 4 hyphen 4 4 hyphen 4 4 4 4 double quote comma 5000 comma 0.04 comma 300 right parenthesis right brace semicolon. Lines 19 to 24 are highligh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91" y="1497016"/>
            <a:ext cx="6980819" cy="4390458"/>
          </a:xfrm>
          <a:prstGeom prst="rect">
            <a:avLst/>
          </a:prstGeom>
        </p:spPr>
      </p:pic>
    </p:spTree>
    <p:extLst>
      <p:ext uri="{BB962C8B-B14F-4D97-AF65-F5344CB8AC3E}">
        <p14:creationId xmlns:p14="http://schemas.microsoft.com/office/powerpoint/2010/main" val="462646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Software Engineering Observation 12.1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Polymorphism enables you to deal in generalities and let the execution-time </a:t>
            </a:r>
            <a:r>
              <a:rPr lang="en-US" sz="2400" dirty="0" smtClean="0">
                <a:latin typeface="+mn-lt"/>
              </a:rPr>
              <a:t>environment concern </a:t>
            </a:r>
            <a:r>
              <a:rPr lang="en-US" sz="2400" dirty="0">
                <a:latin typeface="+mn-lt"/>
              </a:rPr>
              <a:t>itself with the specifics. You can direct a variety of objects to behave in </a:t>
            </a:r>
            <a:r>
              <a:rPr lang="en-US" sz="2400" dirty="0" smtClean="0">
                <a:latin typeface="+mn-lt"/>
              </a:rPr>
              <a:t>manners appropriate </a:t>
            </a:r>
            <a:r>
              <a:rPr lang="en-US" sz="2400" dirty="0">
                <a:latin typeface="+mn-lt"/>
              </a:rPr>
              <a:t>to those objects without even knowing their types—as long as those </a:t>
            </a:r>
            <a:r>
              <a:rPr lang="en-US" sz="2400" dirty="0" smtClean="0">
                <a:latin typeface="+mn-lt"/>
              </a:rPr>
              <a:t>objects belong </a:t>
            </a:r>
            <a:r>
              <a:rPr lang="en-US" sz="2400" dirty="0">
                <a:latin typeface="+mn-lt"/>
              </a:rPr>
              <a:t>to the same inheritance hierarchy and are being accessed off a common </a:t>
            </a:r>
            <a:r>
              <a:rPr lang="en-US" sz="2400" dirty="0" smtClean="0">
                <a:latin typeface="+mn-lt"/>
              </a:rPr>
              <a:t>base-class pointer </a:t>
            </a:r>
            <a:r>
              <a:rPr lang="en-US" sz="2400" dirty="0">
                <a:latin typeface="+mn-lt"/>
              </a:rPr>
              <a:t>or a common base-class reference.</a:t>
            </a:r>
          </a:p>
        </p:txBody>
      </p:sp>
    </p:spTree>
    <p:extLst>
      <p:ext uri="{BB962C8B-B14F-4D97-AF65-F5344CB8AC3E}">
        <p14:creationId xmlns:p14="http://schemas.microsoft.com/office/powerpoint/2010/main" val="385204208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a:t>Figure 12.19 Demonstrating </a:t>
            </a:r>
            <a:r>
              <a:rPr lang="en-IN" dirty="0" smtClean="0"/>
              <a:t>Downcasting </a:t>
            </a:r>
            <a:r>
              <a:rPr lang="en-IN" dirty="0"/>
              <a:t>and </a:t>
            </a:r>
            <a:r>
              <a:rPr lang="en-IN" dirty="0" smtClean="0"/>
              <a:t>Runtime Type Information </a:t>
            </a:r>
            <a:r>
              <a:rPr lang="en-IN" sz="2000" b="0" dirty="0" smtClean="0"/>
              <a:t>(2 </a:t>
            </a:r>
            <a:r>
              <a:rPr lang="en-IN" sz="2000" b="0" dirty="0"/>
              <a:t>of 4)</a:t>
            </a:r>
            <a:endParaRPr lang="en-US" sz="2000" dirty="0">
              <a:latin typeface="Times New Roman" panose="02020603050405020304" pitchFamily="18" charset="0"/>
            </a:endParaRPr>
          </a:p>
        </p:txBody>
      </p:sp>
      <p:pic>
        <p:nvPicPr>
          <p:cNvPr id="3" name="Picture 2" descr="The code continues. Line 25. blank. Line 26, indented once. forward slash forward slash polymorphically process each element in vector employees. Line 27, indented once. for left parenthesis Employee asterisk employee P t r colon employees right parenthesis left brace. Line 28, indented twice. c out left angle bracket left angle bracket employee P t r hyphen greater than sign to String left parenthesis right parenthesis left angle bracket left angle bracket end l semicolon forward slash forward slash output employee. Line 29. blank. Line 30, indented twice. forward slash forward slash attempt to downcast pointer. Line 31, indented twice. Base Plus Commission Employee asterisk derived P t r equals. Line 32, indented 3 times. dynamic underscore cast left angle bracket Base Plus Commission Employee asterisk right angle bracket left parenthesis employee P t r right parenthesis semicolon. Lines 30 to 32 are highlighted. Line 33. blank. Line 34, indented twice. forward slash forward slash determine whether element points to a Base Plus Commission Employee. Line 35, indented twice. if left parenthesis derived P t r exclamation point equals null p t r right parenthesis left brace forward slash forward slash true for double quote is a double quote relationship. This line is highlighted. Line 36, indented 3 times. double old Base Salary equals derived P t r hyphen greater than sign get Base Salary left parenthesis right parenthesis semicolon. The words, derived P t r hyphen greater than sign get Base Salary left parenthesis right parenthesis are highlighted. Line 37, indented 3 times. c out left angle bracket left angle bracket double quote old base salary colon dollar sign double quote left angle bracket left angle bracket old Base Salary left angle bracket left angle bracket end l semicolon. Line 38, indented 3 times. derived P t r hyphen greater than sign set Base Salary left parenthesis 1 period 10 asterisk old Base Salary right parenthesis semicolon. This line is highlighted. Line 39, indented 3 times. c out left angle bracket left angle bracket double quote new base salary with 10 percent sign increase is colon dollar sign double quote. Line 40, indented 4 times. left angle bracket left angle bracket derived P t r hyphen greater than sign get Base Salary left parenthesis right parenthesis left angle bracket left angle bracket end l semicolon. The words, derived P t r hyphen greater than sign get Base Salary left parenthesis right parenthesis are highlighted. Line 41, indented twice. right brace. Line 42. blank. Line 43, indented twice. c out left angle bracket left angle bracket double quote earned dollar sign double quote left angle bracket left angle bracket employee P t r hyphen greater than sign earnings left parenthesis right parenthesis left angle bracket left angle bracket double quote back slash n back slash n double quote semicolon. Line 44,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87" y="1636720"/>
            <a:ext cx="8129226" cy="4138761"/>
          </a:xfrm>
          <a:prstGeom prst="rect">
            <a:avLst/>
          </a:prstGeom>
        </p:spPr>
      </p:pic>
    </p:spTree>
    <p:extLst>
      <p:ext uri="{BB962C8B-B14F-4D97-AF65-F5344CB8AC3E}">
        <p14:creationId xmlns:p14="http://schemas.microsoft.com/office/powerpoint/2010/main" val="244124083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a:t>Figure 12.19 Demonstrating </a:t>
            </a:r>
            <a:r>
              <a:rPr lang="en-IN" dirty="0" smtClean="0"/>
              <a:t>Downcasting </a:t>
            </a:r>
            <a:r>
              <a:rPr lang="en-IN" dirty="0"/>
              <a:t>and </a:t>
            </a:r>
            <a:r>
              <a:rPr lang="en-IN" dirty="0" smtClean="0"/>
              <a:t>Runtime Type Information </a:t>
            </a:r>
            <a:r>
              <a:rPr lang="en-IN" sz="2000" b="0" dirty="0" smtClean="0"/>
              <a:t>(3 </a:t>
            </a:r>
            <a:r>
              <a:rPr lang="en-IN" sz="2000" b="0" dirty="0"/>
              <a:t>of 4)</a:t>
            </a:r>
            <a:endParaRPr lang="en-US" sz="2000" dirty="0">
              <a:latin typeface="Times New Roman" panose="02020603050405020304" pitchFamily="18" charset="0"/>
            </a:endParaRPr>
          </a:p>
        </p:txBody>
      </p:sp>
      <p:pic>
        <p:nvPicPr>
          <p:cNvPr id="3" name="Picture 2" descr="The code continues. Line 45. Blank. Line 46, indented once. forward slash forward slash release objects pointed to by vector’s elements. Line 47, indented once. for left parenthesis c o n s t Employee asterisk employee P t r colon employees right parenthesis left brace. Line 48, indented twice. forward slash forward slash output class name. Line 49, indented twice. c out left angle bracket left angle bracket double quote deleting object of double quote. Line 50, indented 3 times. left angle bracket left angle bracket type i d left parenthesis asterisk employee P t r right parenthesis period name left parenthesis right parenthesis left angle bracket left angle bracket end l semicolon. Lines 48 to 50 are highlighted. Line 51. Blank. Line 52, indented twice. delete employee P t r semicolon. Line 53, indented once. right brace. Line 5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31" y="2212425"/>
            <a:ext cx="8389137" cy="2488570"/>
          </a:xfrm>
          <a:prstGeom prst="rect">
            <a:avLst/>
          </a:prstGeom>
        </p:spPr>
      </p:pic>
    </p:spTree>
    <p:extLst>
      <p:ext uri="{BB962C8B-B14F-4D97-AF65-F5344CB8AC3E}">
        <p14:creationId xmlns:p14="http://schemas.microsoft.com/office/powerpoint/2010/main" val="177327729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a:t>Figure 12.19 Demonstrating </a:t>
            </a:r>
            <a:r>
              <a:rPr lang="en-IN" dirty="0" smtClean="0"/>
              <a:t>Downcasting </a:t>
            </a:r>
            <a:r>
              <a:rPr lang="en-IN" dirty="0"/>
              <a:t>and </a:t>
            </a:r>
            <a:r>
              <a:rPr lang="en-IN" dirty="0" smtClean="0"/>
              <a:t>Runtime Type Information </a:t>
            </a:r>
            <a:r>
              <a:rPr lang="en-IN" sz="2000" b="0" dirty="0" smtClean="0"/>
              <a:t>(4 </a:t>
            </a:r>
            <a:r>
              <a:rPr lang="en-IN" sz="2000" b="0" dirty="0"/>
              <a:t>of 4)</a:t>
            </a:r>
            <a:endParaRPr lang="en-US" sz="2000" dirty="0">
              <a:latin typeface="Times New Roman" panose="02020603050405020304" pitchFamily="18" charset="0"/>
            </a:endParaRPr>
          </a:p>
        </p:txBody>
      </p:sp>
      <p:pic>
        <p:nvPicPr>
          <p:cNvPr id="3" name="Picture 2" descr="Computer code output has 17 lines. The lines read as follows. Line 1. salaried employee colon John Smith. Line 2. social security number colon 1 1 1 hyphen 1 1 hyphen 1 1 1 1. Line 3. weekly salary colon 800.00. Line 4. earned dollar sign 800.00. Line 5. commission employee colon Sue Jones. Line 6. social security number colon 3 3 3 hyphen 3 3 hyphen 3 3 3 3. Line 7. gross sales colon 10000.00 semicolon commission rate colon 0.06. Line 8. earned dollar sign 600.00. Line 9. base hyphen salaried commission employee colon Bob Lewis. Line 10. social security number colon 4 4 4 hyphen 4 4 hyphen 4 4 4 4. Line 11. gross sales colon 5000.00 semicolon commission rate colon 0.04 semicolon base salary colon 300.00. Line 12. old base salary colon dollar sign 300.00. Line 13. new base salary with 10 percent increase is colon dollar sign 330.00. Line 14. earned dollar sign 530.00. Line 15. deleting object of class Salaried Employee. Line 16. deleting object of class Commission Employee. Line 17. deleting object of class Base Plus Commission Employe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19" y="1757621"/>
            <a:ext cx="7706961" cy="4174058"/>
          </a:xfrm>
          <a:prstGeom prst="rect">
            <a:avLst/>
          </a:prstGeom>
        </p:spPr>
      </p:pic>
    </p:spTree>
    <p:extLst>
      <p:ext uri="{BB962C8B-B14F-4D97-AF65-F5344CB8AC3E}">
        <p14:creationId xmlns:p14="http://schemas.microsoft.com/office/powerpoint/2010/main" val="12035914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2"/>
            <a:ext cx="8465574" cy="1477297"/>
          </a:xfrm>
        </p:spPr>
        <p:txBody>
          <a:bodyPr wrap="square" tIns="91425" anchor="ctr">
            <a:spAutoFit/>
          </a:bodyPr>
          <a:lstStyle/>
          <a:p>
            <a:pPr lvl="0">
              <a:spcBef>
                <a:spcPct val="0"/>
              </a:spcBef>
              <a:buClrTx/>
              <a:defRPr/>
            </a:pPr>
            <a:r>
              <a:rPr lang="en-US" sz="2800" kern="1200" dirty="0" smtClean="0">
                <a:latin typeface="Times New Roman" panose="02020603050405020304" pitchFamily="18" charset="0"/>
                <a:ea typeface="+mj-ea"/>
                <a:cs typeface="Times New Roman" panose="02020603050405020304" pitchFamily="18" charset="0"/>
              </a:rPr>
              <a:t>12.9 Case Study: Payroll System Using Polymorphism and Runtime Type Information with Downcasting, </a:t>
            </a:r>
            <a:r>
              <a:rPr lang="en-US" sz="2800" kern="1200" dirty="0" smtClean="0">
                <a:latin typeface="Consolas" panose="020B0609020204030204" pitchFamily="49" charset="0"/>
                <a:ea typeface="+mj-ea"/>
                <a:cs typeface="Times New Roman" panose="02020603050405020304" pitchFamily="18" charset="0"/>
              </a:rPr>
              <a:t>dynamic_cast</a:t>
            </a:r>
            <a:r>
              <a:rPr lang="en-US" sz="2800" kern="1200" dirty="0" smtClean="0">
                <a:latin typeface="Times New Roman" panose="02020603050405020304" pitchFamily="18" charset="0"/>
                <a:ea typeface="+mj-ea"/>
                <a:cs typeface="Times New Roman" panose="02020603050405020304" pitchFamily="18" charset="0"/>
              </a:rPr>
              <a:t>, </a:t>
            </a:r>
            <a:r>
              <a:rPr lang="en-US" sz="2800" kern="1200" dirty="0" smtClean="0">
                <a:latin typeface="Consolas" panose="020B0609020204030204" pitchFamily="49" charset="0"/>
                <a:ea typeface="+mj-ea"/>
                <a:cs typeface="Times New Roman" panose="02020603050405020304" pitchFamily="18" charset="0"/>
              </a:rPr>
              <a:t>Typeid</a:t>
            </a:r>
            <a:r>
              <a:rPr lang="en-US" sz="2800" kern="1200" dirty="0" smtClean="0">
                <a:latin typeface="Times New Roman" panose="02020603050405020304" pitchFamily="18" charset="0"/>
                <a:ea typeface="+mj-ea"/>
                <a:cs typeface="Times New Roman" panose="02020603050405020304" pitchFamily="18" charset="0"/>
              </a:rPr>
              <a:t> and </a:t>
            </a:r>
            <a:r>
              <a:rPr lang="en-US" sz="2800" kern="1200" dirty="0" smtClean="0">
                <a:latin typeface="Consolas" panose="020B0609020204030204" pitchFamily="49" charset="0"/>
                <a:ea typeface="+mj-ea"/>
                <a:cs typeface="Times New Roman" panose="02020603050405020304" pitchFamily="18" charset="0"/>
              </a:rPr>
              <a:t>type_info</a:t>
            </a:r>
            <a:r>
              <a:rPr lang="en-US" sz="2800" kern="1200" dirty="0" smtClean="0">
                <a:latin typeface="Times New Roman" panose="02020603050405020304" pitchFamily="18" charset="0"/>
                <a:ea typeface="+mj-ea"/>
                <a:cs typeface="Times New Roman" panose="02020603050405020304" pitchFamily="18" charset="0"/>
              </a:rPr>
              <a:t> </a:t>
            </a:r>
            <a:r>
              <a:rPr lang="en-US" sz="2000" b="0" kern="1200" dirty="0" smtClean="0">
                <a:latin typeface="Times New Roman" panose="02020603050405020304" pitchFamily="18" charset="0"/>
                <a:ea typeface="+mj-ea"/>
                <a:cs typeface="Times New Roman" panose="02020603050405020304" pitchFamily="18" charset="0"/>
              </a:rPr>
              <a:t>(3 of 6)</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000" dirty="0">
                <a:solidFill>
                  <a:srgbClr val="000000"/>
                </a:solidFill>
                <a:latin typeface="+mn-lt"/>
              </a:rPr>
              <a:t>Since we process the </a:t>
            </a:r>
            <a:r>
              <a:rPr lang="en-US" altLang="en-US" sz="2000" dirty="0">
                <a:solidFill>
                  <a:srgbClr val="000000"/>
                </a:solidFill>
                <a:latin typeface="Consolas" panose="020B0609020204030204" pitchFamily="49" charset="0"/>
              </a:rPr>
              <a:t>Employees</a:t>
            </a:r>
            <a:r>
              <a:rPr lang="en-US" altLang="en-US" sz="2000" dirty="0">
                <a:solidFill>
                  <a:srgbClr val="000000"/>
                </a:solidFill>
                <a:latin typeface="+mn-lt"/>
              </a:rPr>
              <a:t> polymorphically, we cannot (with the techniques you’ve learned so far) be certain as to which type of </a:t>
            </a:r>
            <a:r>
              <a:rPr lang="en-US" altLang="en-US" sz="2000" dirty="0">
                <a:solidFill>
                  <a:srgbClr val="000000"/>
                </a:solidFill>
                <a:latin typeface="Consolas" panose="020B0609020204030204" pitchFamily="49" charset="0"/>
              </a:rPr>
              <a:t>Employee</a:t>
            </a:r>
            <a:r>
              <a:rPr lang="en-US" altLang="en-US" sz="2000" dirty="0">
                <a:solidFill>
                  <a:srgbClr val="000000"/>
                </a:solidFill>
                <a:latin typeface="+mn-lt"/>
              </a:rPr>
              <a:t> is being manipulated at any given time.</a:t>
            </a:r>
          </a:p>
          <a:p>
            <a:r>
              <a:rPr lang="en-US" altLang="en-US" sz="2000" dirty="0">
                <a:solidFill>
                  <a:srgbClr val="000000"/>
                </a:solidFill>
                <a:latin typeface="Consolas" panose="020B0609020204030204" pitchFamily="49" charset="0"/>
              </a:rPr>
              <a:t>BasePlusCommissionEmployee</a:t>
            </a:r>
            <a:r>
              <a:rPr lang="en-US" altLang="en-US" sz="2000" dirty="0">
                <a:solidFill>
                  <a:srgbClr val="000000"/>
                </a:solidFill>
                <a:latin typeface="+mn-lt"/>
              </a:rPr>
              <a:t> employees </a:t>
            </a:r>
            <a:r>
              <a:rPr lang="en-US" altLang="en-US" sz="2000" b="1" dirty="0">
                <a:solidFill>
                  <a:srgbClr val="000000"/>
                </a:solidFill>
                <a:latin typeface="+mn-lt"/>
              </a:rPr>
              <a:t>must</a:t>
            </a:r>
            <a:r>
              <a:rPr lang="en-US" altLang="en-US" sz="2000" dirty="0">
                <a:solidFill>
                  <a:srgbClr val="000000"/>
                </a:solidFill>
                <a:latin typeface="+mn-lt"/>
              </a:rPr>
              <a:t> be identified so they can receive the 10 percent salary increase.</a:t>
            </a:r>
          </a:p>
          <a:p>
            <a:r>
              <a:rPr lang="en-US" altLang="en-US" sz="2000" dirty="0">
                <a:solidFill>
                  <a:srgbClr val="000000"/>
                </a:solidFill>
                <a:latin typeface="+mn-lt"/>
              </a:rPr>
              <a:t>To accomplish this, we use operator </a:t>
            </a:r>
            <a:r>
              <a:rPr lang="en-US" altLang="en-US" sz="2000" b="1" dirty="0">
                <a:solidFill>
                  <a:schemeClr val="tx1"/>
                </a:solidFill>
                <a:latin typeface="+mn-lt"/>
              </a:rPr>
              <a:t>dynamic_cast</a:t>
            </a:r>
            <a:r>
              <a:rPr lang="en-US" altLang="en-US" sz="2000" dirty="0">
                <a:solidFill>
                  <a:srgbClr val="000000"/>
                </a:solidFill>
                <a:latin typeface="+mn-lt"/>
              </a:rPr>
              <a:t> to determine whether the current </a:t>
            </a:r>
            <a:r>
              <a:rPr lang="en-US" altLang="en-US" sz="2000" dirty="0">
                <a:solidFill>
                  <a:srgbClr val="000000"/>
                </a:solidFill>
                <a:latin typeface="Consolas" panose="020B0609020204030204" pitchFamily="49" charset="0"/>
              </a:rPr>
              <a:t>Employee</a:t>
            </a:r>
            <a:r>
              <a:rPr lang="en-US" altLang="en-US" sz="2000" dirty="0">
                <a:solidFill>
                  <a:srgbClr val="000000"/>
                </a:solidFill>
                <a:latin typeface="+mn-lt"/>
              </a:rPr>
              <a:t>’s type is </a:t>
            </a:r>
            <a:r>
              <a:rPr lang="en-US" altLang="en-US" sz="2000" dirty="0">
                <a:solidFill>
                  <a:srgbClr val="000000"/>
                </a:solidFill>
                <a:latin typeface="Consolas" panose="020B0609020204030204" pitchFamily="49" charset="0"/>
              </a:rPr>
              <a:t>BasePlusCommissionEmployee</a:t>
            </a:r>
            <a:r>
              <a:rPr lang="en-US" altLang="en-US" sz="2000" dirty="0">
                <a:solidFill>
                  <a:srgbClr val="000000"/>
                </a:solidFill>
                <a:latin typeface="+mn-lt"/>
              </a:rPr>
              <a:t>.</a:t>
            </a:r>
          </a:p>
          <a:p>
            <a:r>
              <a:rPr lang="en-US" altLang="en-US" sz="2000" dirty="0">
                <a:solidFill>
                  <a:srgbClr val="000000"/>
                </a:solidFill>
                <a:latin typeface="+mn-lt"/>
              </a:rPr>
              <a:t>This is the </a:t>
            </a:r>
            <a:r>
              <a:rPr lang="en-US" altLang="en-US" sz="2000" b="1" dirty="0">
                <a:solidFill>
                  <a:srgbClr val="000000"/>
                </a:solidFill>
                <a:latin typeface="+mn-lt"/>
              </a:rPr>
              <a:t>downcast</a:t>
            </a:r>
            <a:r>
              <a:rPr lang="en-US" altLang="en-US" sz="2000" dirty="0">
                <a:solidFill>
                  <a:srgbClr val="000000"/>
                </a:solidFill>
                <a:latin typeface="+mn-lt"/>
              </a:rPr>
              <a:t> operation we referred to in Section 12.3.3</a:t>
            </a:r>
            <a:r>
              <a:rPr lang="en-US" altLang="en-US" sz="2000" dirty="0" smtClean="0">
                <a:solidFill>
                  <a:srgbClr val="000000"/>
                </a:solidFill>
                <a:latin typeface="+mn-lt"/>
              </a:rPr>
              <a:t>.</a:t>
            </a:r>
          </a:p>
          <a:p>
            <a:r>
              <a:rPr lang="en-US" altLang="en-US" sz="2000" dirty="0">
                <a:solidFill>
                  <a:srgbClr val="000000"/>
                </a:solidFill>
                <a:latin typeface="+mn-lt"/>
              </a:rPr>
              <a:t>Lines 31–32 dynamically downcast </a:t>
            </a:r>
            <a:r>
              <a:rPr lang="en-US" altLang="en-US" sz="2000" dirty="0">
                <a:solidFill>
                  <a:srgbClr val="000000"/>
                </a:solidFill>
                <a:latin typeface="Consolas" panose="020B0609020204030204" pitchFamily="49" charset="0"/>
              </a:rPr>
              <a:t>employeePtr</a:t>
            </a:r>
            <a:r>
              <a:rPr lang="en-US" altLang="en-US" sz="2000" dirty="0">
                <a:solidFill>
                  <a:srgbClr val="000000"/>
                </a:solidFill>
                <a:latin typeface="+mn-lt"/>
              </a:rPr>
              <a:t> from type </a:t>
            </a:r>
            <a:r>
              <a:rPr lang="en-US" altLang="en-US" sz="2000" dirty="0">
                <a:solidFill>
                  <a:srgbClr val="000000"/>
                </a:solidFill>
                <a:latin typeface="Consolas" panose="020B0609020204030204" pitchFamily="49" charset="0"/>
              </a:rPr>
              <a:t>Employee</a:t>
            </a:r>
            <a:r>
              <a:rPr lang="en-US" altLang="en-US" sz="2000" dirty="0">
                <a:solidFill>
                  <a:srgbClr val="000000"/>
                </a:solidFill>
                <a:latin typeface="+mn-lt"/>
              </a:rPr>
              <a:t> </a:t>
            </a:r>
            <a:r>
              <a:rPr lang="en-US" altLang="en-US" sz="2000" dirty="0">
                <a:solidFill>
                  <a:srgbClr val="000000"/>
                </a:solidFill>
                <a:latin typeface="Consolas" panose="020B0609020204030204" pitchFamily="49" charset="0"/>
              </a:rPr>
              <a:t>*</a:t>
            </a:r>
            <a:r>
              <a:rPr lang="en-US" altLang="en-US" sz="2000" dirty="0">
                <a:solidFill>
                  <a:srgbClr val="000000"/>
                </a:solidFill>
                <a:latin typeface="+mn-lt"/>
              </a:rPr>
              <a:t> to type </a:t>
            </a:r>
            <a:r>
              <a:rPr lang="en-US" altLang="en-US" sz="2000" dirty="0">
                <a:solidFill>
                  <a:srgbClr val="000000"/>
                </a:solidFill>
                <a:latin typeface="Consolas" panose="020B0609020204030204" pitchFamily="49" charset="0"/>
              </a:rPr>
              <a:t>BasePlusCommissionEmployee</a:t>
            </a:r>
            <a:r>
              <a:rPr lang="en-US" altLang="en-US" sz="2000" dirty="0">
                <a:solidFill>
                  <a:srgbClr val="000000"/>
                </a:solidFill>
                <a:latin typeface="+mn-lt"/>
              </a:rPr>
              <a:t> </a:t>
            </a:r>
            <a:r>
              <a:rPr lang="en-US" altLang="en-US" sz="2000" dirty="0">
                <a:solidFill>
                  <a:srgbClr val="000000"/>
                </a:solidFill>
                <a:latin typeface="Consolas" panose="020B0609020204030204" pitchFamily="49" charset="0"/>
              </a:rPr>
              <a:t>*</a:t>
            </a:r>
            <a:r>
              <a:rPr lang="en-US" altLang="en-US" sz="2000" dirty="0">
                <a:solidFill>
                  <a:srgbClr val="000000"/>
                </a:solidFill>
                <a:latin typeface="+mn-lt"/>
              </a:rPr>
              <a:t>.</a:t>
            </a:r>
          </a:p>
        </p:txBody>
      </p:sp>
    </p:spTree>
    <p:extLst>
      <p:ext uri="{BB962C8B-B14F-4D97-AF65-F5344CB8AC3E}">
        <p14:creationId xmlns:p14="http://schemas.microsoft.com/office/powerpoint/2010/main" val="19370025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362"/>
            <a:ext cx="8421329" cy="1477297"/>
          </a:xfrm>
        </p:spPr>
        <p:txBody>
          <a:bodyPr wrap="square" tIns="91425" anchor="ctr">
            <a:spAutoFit/>
          </a:bodyPr>
          <a:lstStyle/>
          <a:p>
            <a:pPr lvl="0">
              <a:spcBef>
                <a:spcPct val="0"/>
              </a:spcBef>
              <a:buClrTx/>
              <a:defRPr/>
            </a:pPr>
            <a:r>
              <a:rPr lang="en-US" sz="2800" kern="1200" dirty="0" smtClean="0">
                <a:latin typeface="Times New Roman" panose="02020603050405020304" pitchFamily="18" charset="0"/>
                <a:ea typeface="+mj-ea"/>
              </a:rPr>
              <a:t>12.9 Case Study: Payroll System Using Polymorphism and Runtime Type Information with Downcasting, </a:t>
            </a:r>
            <a:r>
              <a:rPr lang="en-US" sz="2800" kern="1200" dirty="0" smtClean="0">
                <a:latin typeface="Consolas" panose="020B0609020204030204" pitchFamily="49" charset="0"/>
                <a:ea typeface="+mj-ea"/>
              </a:rPr>
              <a:t>dynamic_cast</a:t>
            </a:r>
            <a:r>
              <a:rPr lang="en-US" sz="2800" kern="1200" dirty="0" smtClean="0">
                <a:latin typeface="Times New Roman" panose="02020603050405020304" pitchFamily="18" charset="0"/>
                <a:ea typeface="+mj-ea"/>
              </a:rPr>
              <a:t>, </a:t>
            </a:r>
            <a:r>
              <a:rPr lang="en-US" sz="2800" kern="1200" dirty="0" smtClean="0">
                <a:latin typeface="Consolas" panose="020B0609020204030204" pitchFamily="49" charset="0"/>
                <a:ea typeface="+mj-ea"/>
              </a:rPr>
              <a:t>Typeid</a:t>
            </a:r>
            <a:r>
              <a:rPr lang="en-US" sz="2800" kern="1200" dirty="0" smtClean="0">
                <a:latin typeface="Times New Roman" panose="02020603050405020304" pitchFamily="18" charset="0"/>
                <a:ea typeface="+mj-ea"/>
              </a:rPr>
              <a:t> and </a:t>
            </a:r>
            <a:r>
              <a:rPr lang="en-US" sz="2800" kern="1200" dirty="0" smtClean="0">
                <a:latin typeface="Consolas" panose="020B0609020204030204" pitchFamily="49" charset="0"/>
                <a:ea typeface="+mj-ea"/>
              </a:rPr>
              <a:t>type_info</a:t>
            </a:r>
            <a:r>
              <a:rPr lang="en-US" sz="2800"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a:t>
            </a:r>
            <a:r>
              <a:rPr lang="en-US" sz="2000" b="0" kern="1200" dirty="0">
                <a:latin typeface="Times New Roman" panose="02020603050405020304" pitchFamily="18" charset="0"/>
                <a:ea typeface="+mj-ea"/>
              </a:rPr>
              <a:t>4</a:t>
            </a:r>
            <a:r>
              <a:rPr lang="en-US" sz="2000" b="0" kern="1200" dirty="0" smtClean="0">
                <a:latin typeface="Times New Roman" panose="02020603050405020304" pitchFamily="18" charset="0"/>
                <a:ea typeface="+mj-ea"/>
              </a:rPr>
              <a:t> of </a:t>
            </a:r>
            <a:r>
              <a:rPr lang="en-US" sz="2000" b="0" kern="1200" dirty="0">
                <a:latin typeface="Times New Roman" panose="02020603050405020304" pitchFamily="18" charset="0"/>
                <a:ea typeface="+mj-ea"/>
              </a:rPr>
              <a:t>6</a:t>
            </a:r>
            <a:r>
              <a:rPr lang="en-US" sz="2000" b="0" kern="1200" dirty="0" smtClean="0">
                <a:latin typeface="Times New Roman" panose="02020603050405020304" pitchFamily="18" charset="0"/>
                <a:ea typeface="+mj-ea"/>
              </a:rPr>
              <a:t>)</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a:t>
            </a:r>
            <a:r>
              <a:rPr lang="en-US" altLang="en-US" sz="2400" kern="1200" dirty="0">
                <a:solidFill>
                  <a:srgbClr val="000000"/>
                </a:solidFill>
                <a:latin typeface="Consolas" panose="020B0609020204030204" pitchFamily="49" charset="0"/>
                <a:ea typeface="+mn-ea"/>
                <a:cs typeface="+mn-cs"/>
              </a:rPr>
              <a:t>employeePtr</a:t>
            </a:r>
            <a:r>
              <a:rPr lang="en-US" altLang="en-US" sz="2400" kern="1200" dirty="0">
                <a:solidFill>
                  <a:srgbClr val="000000"/>
                </a:solidFill>
                <a:latin typeface="Arial (Body)"/>
                <a:ea typeface="+mn-ea"/>
                <a:cs typeface="+mn-cs"/>
              </a:rPr>
              <a:t> element points to an object that </a:t>
            </a:r>
            <a:r>
              <a:rPr lang="en-US" altLang="en-US" sz="2400" b="1" kern="1200" dirty="0">
                <a:solidFill>
                  <a:srgbClr val="000000"/>
                </a:solidFill>
                <a:latin typeface="Arial (Body)"/>
                <a:ea typeface="+mn-ea"/>
                <a:cs typeface="+mn-cs"/>
              </a:rPr>
              <a:t>is a </a:t>
            </a: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Arial (Body)"/>
                <a:ea typeface="+mn-ea"/>
                <a:cs typeface="+mn-cs"/>
              </a:rPr>
              <a:t> object, then that object’s address is assigned to derived-class pointer </a:t>
            </a:r>
            <a:r>
              <a:rPr lang="en-US" altLang="en-US" sz="2400" kern="1200" dirty="0">
                <a:solidFill>
                  <a:srgbClr val="000000"/>
                </a:solidFill>
                <a:latin typeface="Consolas" panose="020B0609020204030204" pitchFamily="49" charset="0"/>
                <a:ea typeface="+mn-ea"/>
                <a:cs typeface="+mn-cs"/>
              </a:rPr>
              <a:t>derivedPtr</a:t>
            </a:r>
            <a:r>
              <a:rPr lang="en-US" altLang="en-US" sz="2400" kern="1200" dirty="0">
                <a:solidFill>
                  <a:srgbClr val="000000"/>
                </a:solidFill>
                <a:latin typeface="Arial (Body)"/>
                <a:ea typeface="+mn-ea"/>
                <a:cs typeface="+mn-cs"/>
              </a:rPr>
              <a:t>; otherwise, </a:t>
            </a:r>
            <a:r>
              <a:rPr lang="en-US" altLang="en-US" sz="2400" kern="1200" dirty="0">
                <a:solidFill>
                  <a:srgbClr val="000000"/>
                </a:solidFill>
                <a:latin typeface="Consolas" panose="020B0609020204030204" pitchFamily="49" charset="0"/>
                <a:ea typeface="+mn-ea"/>
                <a:cs typeface="+mn-cs"/>
              </a:rPr>
              <a:t>nullptr</a:t>
            </a:r>
            <a:r>
              <a:rPr lang="en-US" altLang="en-US" sz="2400" kern="1200" dirty="0">
                <a:solidFill>
                  <a:srgbClr val="000000"/>
                </a:solidFill>
                <a:latin typeface="Arial (Body)"/>
                <a:ea typeface="+mn-ea"/>
                <a:cs typeface="+mn-cs"/>
              </a:rPr>
              <a:t> is assigned to </a:t>
            </a:r>
            <a:r>
              <a:rPr lang="en-US" altLang="en-US" sz="2400" kern="1200" dirty="0">
                <a:solidFill>
                  <a:srgbClr val="000000"/>
                </a:solidFill>
                <a:latin typeface="Consolas" panose="020B0609020204030204" pitchFamily="49" charset="0"/>
                <a:ea typeface="+mn-ea"/>
                <a:cs typeface="+mn-cs"/>
              </a:rPr>
              <a:t>derivedPtr</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Note that </a:t>
            </a:r>
            <a:r>
              <a:rPr lang="en-US" altLang="en-US" sz="2400" kern="1200" dirty="0">
                <a:solidFill>
                  <a:srgbClr val="000000"/>
                </a:solidFill>
                <a:latin typeface="Consolas" panose="020B0609020204030204" pitchFamily="49" charset="0"/>
                <a:ea typeface="+mn-ea"/>
                <a:cs typeface="+mn-cs"/>
              </a:rPr>
              <a:t>dynamic_cast</a:t>
            </a:r>
            <a:r>
              <a:rPr lang="en-US" altLang="en-US" sz="2400" kern="1200" dirty="0">
                <a:solidFill>
                  <a:srgbClr val="000000"/>
                </a:solidFill>
                <a:latin typeface="Arial (Body)"/>
                <a:ea typeface="+mn-ea"/>
                <a:cs typeface="+mn-cs"/>
              </a:rPr>
              <a:t> rather than </a:t>
            </a:r>
            <a:r>
              <a:rPr lang="en-US" altLang="en-US" sz="2400" kern="1200" dirty="0">
                <a:solidFill>
                  <a:srgbClr val="000000"/>
                </a:solidFill>
                <a:latin typeface="Consolas" panose="020B0609020204030204" pitchFamily="49" charset="0"/>
                <a:ea typeface="+mn-ea"/>
                <a:cs typeface="+mn-cs"/>
              </a:rPr>
              <a:t>static_cast</a:t>
            </a:r>
            <a:r>
              <a:rPr lang="en-US" altLang="en-US" sz="2400" kern="1200" dirty="0">
                <a:solidFill>
                  <a:srgbClr val="000000"/>
                </a:solidFill>
                <a:latin typeface="Arial (Body)"/>
                <a:ea typeface="+mn-ea"/>
                <a:cs typeface="+mn-cs"/>
              </a:rPr>
              <a:t> is </a:t>
            </a:r>
            <a:r>
              <a:rPr lang="en-US" altLang="en-US" sz="2400" b="1" kern="1200" dirty="0">
                <a:solidFill>
                  <a:srgbClr val="000000"/>
                </a:solidFill>
                <a:latin typeface="Arial (Body)"/>
                <a:ea typeface="+mn-ea"/>
                <a:cs typeface="+mn-cs"/>
              </a:rPr>
              <a:t>required</a:t>
            </a:r>
            <a:r>
              <a:rPr lang="en-US" altLang="en-US" sz="2400" kern="1200" dirty="0">
                <a:solidFill>
                  <a:srgbClr val="000000"/>
                </a:solidFill>
                <a:latin typeface="Arial (Body)"/>
                <a:ea typeface="+mn-ea"/>
                <a:cs typeface="+mn-cs"/>
              </a:rPr>
              <a:t> here to perform type checking on the underlying object—a </a:t>
            </a:r>
            <a:r>
              <a:rPr lang="en-US" altLang="en-US" sz="2400" kern="1200" dirty="0">
                <a:solidFill>
                  <a:srgbClr val="000000"/>
                </a:solidFill>
                <a:latin typeface="Consolas" panose="020B0609020204030204" pitchFamily="49" charset="0"/>
                <a:ea typeface="+mn-ea"/>
                <a:cs typeface="+mn-cs"/>
              </a:rPr>
              <a:t>static_cast</a:t>
            </a:r>
            <a:r>
              <a:rPr lang="en-US" altLang="en-US" sz="2400" kern="1200" dirty="0">
                <a:solidFill>
                  <a:srgbClr val="000000"/>
                </a:solidFill>
                <a:latin typeface="Arial (Body)"/>
                <a:ea typeface="+mn-ea"/>
                <a:cs typeface="+mn-cs"/>
              </a:rPr>
              <a:t> would simply cast the Employee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to a </a:t>
            </a: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regardless of the underlying object’s </a:t>
            </a:r>
            <a:r>
              <a:rPr lang="en-US" altLang="en-US" sz="2400" kern="1200" dirty="0" smtClean="0">
                <a:solidFill>
                  <a:srgbClr val="000000"/>
                </a:solidFill>
                <a:latin typeface="Arial (Body)"/>
                <a:ea typeface="+mn-ea"/>
                <a:cs typeface="+mn-cs"/>
              </a:rPr>
              <a:t>type.</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11498065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362"/>
            <a:ext cx="8406581" cy="1477297"/>
          </a:xfrm>
        </p:spPr>
        <p:txBody>
          <a:bodyPr wrap="square" tIns="91425" anchor="ctr">
            <a:spAutoFit/>
          </a:bodyPr>
          <a:lstStyle/>
          <a:p>
            <a:pPr lvl="0">
              <a:spcBef>
                <a:spcPct val="0"/>
              </a:spcBef>
              <a:buClrTx/>
              <a:defRPr/>
            </a:pPr>
            <a:r>
              <a:rPr lang="en-US" sz="2800" kern="1200" dirty="0" smtClean="0">
                <a:latin typeface="Times New Roman" panose="02020603050405020304" pitchFamily="18" charset="0"/>
                <a:ea typeface="+mj-ea"/>
              </a:rPr>
              <a:t>12.9 Case Study: Payroll System Using Polymorphism and Runtime Type Information with Downcasting, </a:t>
            </a:r>
            <a:r>
              <a:rPr lang="en-US" sz="2800" kern="1200" dirty="0" smtClean="0">
                <a:latin typeface="Consolas" panose="020B0609020204030204" pitchFamily="49" charset="0"/>
                <a:ea typeface="+mj-ea"/>
              </a:rPr>
              <a:t>dynamic_cast</a:t>
            </a:r>
            <a:r>
              <a:rPr lang="en-US" sz="2800" kern="1200" dirty="0" smtClean="0">
                <a:latin typeface="Times New Roman" panose="02020603050405020304" pitchFamily="18" charset="0"/>
                <a:ea typeface="+mj-ea"/>
                <a:cs typeface="Times New Roman" panose="02020603050405020304" pitchFamily="18" charset="0"/>
              </a:rPr>
              <a:t>, </a:t>
            </a:r>
            <a:r>
              <a:rPr lang="en-US" sz="2800" kern="1200" dirty="0" smtClean="0">
                <a:latin typeface="Consolas" panose="020B0609020204030204" pitchFamily="49" charset="0"/>
                <a:ea typeface="+mj-ea"/>
              </a:rPr>
              <a:t>Typeid</a:t>
            </a:r>
            <a:r>
              <a:rPr lang="en-US" sz="2800" kern="1200" dirty="0" smtClean="0">
                <a:latin typeface="Times New Roman" panose="02020603050405020304" pitchFamily="18" charset="0"/>
                <a:ea typeface="+mj-ea"/>
                <a:cs typeface="Times New Roman" panose="02020603050405020304" pitchFamily="18" charset="0"/>
              </a:rPr>
              <a:t> and</a:t>
            </a:r>
            <a:r>
              <a:rPr lang="en-US" sz="2800" kern="1200" dirty="0" smtClean="0">
                <a:latin typeface="Times New Roman" panose="02020603050405020304" pitchFamily="18" charset="0"/>
                <a:ea typeface="+mj-ea"/>
              </a:rPr>
              <a:t> </a:t>
            </a:r>
            <a:r>
              <a:rPr lang="en-US" sz="2800" kern="1200" dirty="0" smtClean="0">
                <a:latin typeface="Consolas" panose="020B0609020204030204" pitchFamily="49" charset="0"/>
                <a:ea typeface="+mj-ea"/>
              </a:rPr>
              <a:t>type_info</a:t>
            </a:r>
            <a:r>
              <a:rPr lang="en-US" sz="2800"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(5 of </a:t>
            </a:r>
            <a:r>
              <a:rPr lang="en-US" sz="2000" b="0" kern="1200" dirty="0">
                <a:latin typeface="Times New Roman" panose="02020603050405020304" pitchFamily="18" charset="0"/>
                <a:ea typeface="+mj-ea"/>
              </a:rPr>
              <a:t>6</a:t>
            </a:r>
            <a:r>
              <a:rPr lang="en-US" sz="2000" b="0" kern="1200" dirty="0" smtClean="0">
                <a:latin typeface="Times New Roman" panose="02020603050405020304" pitchFamily="18" charset="0"/>
                <a:ea typeface="+mj-ea"/>
              </a:rPr>
              <a:t>)</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370098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With a </a:t>
            </a:r>
            <a:r>
              <a:rPr lang="en-US" altLang="en-US" sz="2400" kern="1200" dirty="0">
                <a:solidFill>
                  <a:srgbClr val="000000"/>
                </a:solidFill>
                <a:latin typeface="Consolas" panose="020B0609020204030204" pitchFamily="49" charset="0"/>
                <a:ea typeface="+mn-ea"/>
                <a:cs typeface="+mn-cs"/>
              </a:rPr>
              <a:t>static_cast</a:t>
            </a:r>
            <a:r>
              <a:rPr lang="en-US" altLang="en-US" sz="2400" kern="1200" dirty="0">
                <a:solidFill>
                  <a:srgbClr val="000000"/>
                </a:solidFill>
                <a:latin typeface="Arial (Body)"/>
                <a:ea typeface="+mn-ea"/>
                <a:cs typeface="+mn-cs"/>
              </a:rPr>
              <a:t>, the program would attempt to increase every </a:t>
            </a:r>
            <a:r>
              <a:rPr lang="en-US" altLang="en-US" sz="2400" kern="1200" dirty="0">
                <a:solidFill>
                  <a:srgbClr val="000000"/>
                </a:solidFill>
                <a:latin typeface="Consolas" panose="020B0609020204030204" pitchFamily="49" charset="0"/>
                <a:ea typeface="+mn-ea"/>
                <a:cs typeface="+mn-cs"/>
              </a:rPr>
              <a:t>Employee’s</a:t>
            </a:r>
            <a:r>
              <a:rPr lang="en-US" altLang="en-US" sz="2400" kern="1200" dirty="0">
                <a:solidFill>
                  <a:srgbClr val="000000"/>
                </a:solidFill>
                <a:latin typeface="Arial (Body)"/>
                <a:ea typeface="+mn-ea"/>
                <a:cs typeface="+mn-cs"/>
              </a:rPr>
              <a:t> base salary, resulting in undefined behavior for each object that is not a </a:t>
            </a: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the value returned by the </a:t>
            </a:r>
            <a:r>
              <a:rPr lang="en-US" altLang="en-US" sz="2400" kern="1200" dirty="0">
                <a:solidFill>
                  <a:srgbClr val="000000"/>
                </a:solidFill>
                <a:latin typeface="Consolas" panose="020B0609020204030204" pitchFamily="49" charset="0"/>
                <a:ea typeface="+mn-ea"/>
                <a:cs typeface="+mn-cs"/>
              </a:rPr>
              <a:t>dynamic_cast</a:t>
            </a:r>
            <a:r>
              <a:rPr lang="en-US" altLang="en-US" sz="2400" kern="1200" dirty="0">
                <a:solidFill>
                  <a:srgbClr val="000000"/>
                </a:solidFill>
                <a:latin typeface="Arial (Body)"/>
                <a:ea typeface="+mn-ea"/>
                <a:cs typeface="+mn-cs"/>
              </a:rPr>
              <a:t> operator in lines 31–32 </a:t>
            </a:r>
            <a:r>
              <a:rPr lang="en-US" altLang="en-US" sz="2400" b="1" kern="1200" dirty="0">
                <a:solidFill>
                  <a:srgbClr val="000000"/>
                </a:solidFill>
                <a:latin typeface="Arial (Body)"/>
                <a:ea typeface="+mn-ea"/>
                <a:cs typeface="+mn-cs"/>
              </a:rPr>
              <a:t>is not</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nullptr</a:t>
            </a:r>
            <a:r>
              <a:rPr lang="en-US" altLang="en-US" sz="2400" kern="1200" dirty="0">
                <a:solidFill>
                  <a:srgbClr val="000000"/>
                </a:solidFill>
                <a:latin typeface="Arial (Body)"/>
                <a:ea typeface="+mn-ea"/>
                <a:cs typeface="+mn-cs"/>
              </a:rPr>
              <a:t>, the object </a:t>
            </a:r>
            <a:r>
              <a:rPr lang="en-US" altLang="en-US" sz="2400" b="1" kern="1200" dirty="0">
                <a:solidFill>
                  <a:srgbClr val="000000"/>
                </a:solidFill>
                <a:latin typeface="Consolas" panose="020B0609020204030204" pitchFamily="49" charset="0"/>
                <a:ea typeface="+mn-ea"/>
                <a:cs typeface="+mn-cs"/>
              </a:rPr>
              <a:t>is</a:t>
            </a:r>
            <a:r>
              <a:rPr lang="en-US" altLang="en-US" sz="2400" kern="1200" dirty="0">
                <a:solidFill>
                  <a:srgbClr val="000000"/>
                </a:solidFill>
                <a:latin typeface="Arial (Body)"/>
                <a:ea typeface="+mn-ea"/>
                <a:cs typeface="+mn-cs"/>
              </a:rPr>
              <a:t> the correct type, and the </a:t>
            </a:r>
            <a:r>
              <a:rPr lang="en-US" altLang="en-US" sz="2400" kern="1200" dirty="0">
                <a:solidFill>
                  <a:srgbClr val="000000"/>
                </a:solidFill>
                <a:latin typeface="Consolas" panose="020B0609020204030204" pitchFamily="49" charset="0"/>
                <a:ea typeface="+mn-ea"/>
                <a:cs typeface="+mn-cs"/>
              </a:rPr>
              <a:t>if</a:t>
            </a:r>
            <a:r>
              <a:rPr lang="en-US" altLang="en-US" sz="2400" kern="1200" dirty="0">
                <a:solidFill>
                  <a:srgbClr val="000000"/>
                </a:solidFill>
                <a:latin typeface="Arial (Body)"/>
                <a:ea typeface="+mn-ea"/>
                <a:cs typeface="+mn-cs"/>
              </a:rPr>
              <a:t> statement performs the special processing required for </a:t>
            </a:r>
            <a:r>
              <a:rPr lang="en-US" altLang="en-US" sz="2400" kern="1200" dirty="0" smtClean="0">
                <a:solidFill>
                  <a:srgbClr val="000000"/>
                </a:solidFill>
                <a:latin typeface="Arial (Body)"/>
                <a:ea typeface="+mn-ea"/>
                <a:cs typeface="+mn-cs"/>
              </a:rPr>
              <a:t>the </a:t>
            </a:r>
            <a:r>
              <a:rPr lang="en-US" altLang="en-US" sz="2400" kern="1200" dirty="0" smtClean="0">
                <a:solidFill>
                  <a:srgbClr val="000000"/>
                </a:solidFill>
                <a:latin typeface="Consolas" panose="020B0609020204030204" pitchFamily="49" charset="0"/>
                <a:ea typeface="+mn-ea"/>
                <a:cs typeface="+mn-cs"/>
              </a:rPr>
              <a:t>BasePlusCommissionEmployee</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object.</a:t>
            </a:r>
          </a:p>
        </p:txBody>
      </p:sp>
    </p:spTree>
    <p:extLst>
      <p:ext uri="{BB962C8B-B14F-4D97-AF65-F5344CB8AC3E}">
        <p14:creationId xmlns:p14="http://schemas.microsoft.com/office/powerpoint/2010/main" val="126723723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362"/>
            <a:ext cx="8406581" cy="1477297"/>
          </a:xfrm>
        </p:spPr>
        <p:txBody>
          <a:bodyPr wrap="square" tIns="91425" anchor="ctr">
            <a:spAutoFit/>
          </a:bodyPr>
          <a:lstStyle/>
          <a:p>
            <a:pPr lvl="0">
              <a:spcBef>
                <a:spcPct val="0"/>
              </a:spcBef>
              <a:buClrTx/>
              <a:defRPr/>
            </a:pPr>
            <a:r>
              <a:rPr lang="en-US" sz="2800" kern="1200" dirty="0" smtClean="0">
                <a:latin typeface="Times New Roman" panose="02020603050405020304" pitchFamily="18" charset="0"/>
                <a:ea typeface="+mj-ea"/>
              </a:rPr>
              <a:t>12.9 Case Study: Payroll System Using Polymorphism and Runtime Type Information with Downcasting, </a:t>
            </a:r>
            <a:r>
              <a:rPr lang="en-US" sz="2800" kern="1200" dirty="0" smtClean="0">
                <a:latin typeface="Consolas" panose="020B0609020204030204" pitchFamily="49" charset="0"/>
                <a:ea typeface="+mj-ea"/>
              </a:rPr>
              <a:t>dynamic_cast</a:t>
            </a:r>
            <a:r>
              <a:rPr lang="en-US" sz="2800" kern="1200" dirty="0" smtClean="0">
                <a:latin typeface="Times New Roman" panose="02020603050405020304" pitchFamily="18" charset="0"/>
                <a:ea typeface="+mj-ea"/>
                <a:cs typeface="Times New Roman" panose="02020603050405020304" pitchFamily="18" charset="0"/>
              </a:rPr>
              <a:t>, </a:t>
            </a:r>
            <a:r>
              <a:rPr lang="en-US" sz="2800" kern="1200" dirty="0" smtClean="0">
                <a:latin typeface="Consolas" panose="020B0609020204030204" pitchFamily="49" charset="0"/>
                <a:ea typeface="+mj-ea"/>
              </a:rPr>
              <a:t>Typeid</a:t>
            </a:r>
            <a:r>
              <a:rPr lang="en-US" sz="2800" kern="1200" dirty="0" smtClean="0">
                <a:latin typeface="Times New Roman" panose="02020603050405020304" pitchFamily="18" charset="0"/>
                <a:ea typeface="+mj-ea"/>
                <a:cs typeface="Times New Roman" panose="02020603050405020304" pitchFamily="18" charset="0"/>
              </a:rPr>
              <a:t> and </a:t>
            </a:r>
            <a:r>
              <a:rPr lang="en-US" sz="2800" kern="1200" dirty="0" smtClean="0">
                <a:latin typeface="Consolas" panose="020B0609020204030204" pitchFamily="49" charset="0"/>
                <a:ea typeface="+mj-ea"/>
              </a:rPr>
              <a:t>type_info</a:t>
            </a:r>
            <a:r>
              <a:rPr lang="en-US" sz="2800"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(6 of </a:t>
            </a:r>
            <a:r>
              <a:rPr lang="en-US" sz="2000" b="0" kern="1200" dirty="0">
                <a:latin typeface="Times New Roman" panose="02020603050405020304" pitchFamily="18" charset="0"/>
                <a:ea typeface="+mj-ea"/>
              </a:rPr>
              <a:t>6</a:t>
            </a:r>
            <a:r>
              <a:rPr lang="en-US" sz="2000" b="0" kern="1200" dirty="0" smtClean="0">
                <a:latin typeface="Times New Roman" panose="02020603050405020304" pitchFamily="18" charset="0"/>
                <a:ea typeface="+mj-ea"/>
              </a:rPr>
              <a:t>)</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Operator </a:t>
            </a:r>
            <a:r>
              <a:rPr lang="en-US" altLang="en-US" sz="2400" b="1" kern="1200" dirty="0">
                <a:solidFill>
                  <a:srgbClr val="000000"/>
                </a:solidFill>
                <a:latin typeface="Consolas" panose="020B0609020204030204" pitchFamily="49" charset="0"/>
                <a:ea typeface="+mn-ea"/>
                <a:cs typeface="+mn-cs"/>
              </a:rPr>
              <a:t>typeid</a:t>
            </a:r>
            <a:r>
              <a:rPr lang="en-US" altLang="en-US" sz="2400" kern="1200" dirty="0">
                <a:solidFill>
                  <a:srgbClr val="000000"/>
                </a:solidFill>
                <a:latin typeface="Arial (Body)"/>
                <a:ea typeface="+mn-ea"/>
                <a:cs typeface="+mn-cs"/>
              </a:rPr>
              <a:t> returns a </a:t>
            </a:r>
            <a:r>
              <a:rPr lang="en-US" altLang="en-US" sz="2400" b="1" kern="1200" dirty="0">
                <a:solidFill>
                  <a:srgbClr val="000000"/>
                </a:solidFill>
                <a:latin typeface="Arial (Body)"/>
                <a:ea typeface="+mn-ea"/>
                <a:cs typeface="+mn-cs"/>
              </a:rPr>
              <a:t>reference</a:t>
            </a:r>
            <a:r>
              <a:rPr lang="en-US" altLang="en-US" sz="2400" kern="1200" dirty="0">
                <a:solidFill>
                  <a:srgbClr val="000000"/>
                </a:solidFill>
                <a:latin typeface="Arial (Body)"/>
                <a:ea typeface="+mn-ea"/>
                <a:cs typeface="+mn-cs"/>
              </a:rPr>
              <a:t> to an object of class </a:t>
            </a:r>
            <a:r>
              <a:rPr lang="en-US" altLang="en-US" sz="2400" b="1" kern="1200" dirty="0">
                <a:solidFill>
                  <a:srgbClr val="000000"/>
                </a:solidFill>
                <a:latin typeface="Consolas" panose="020B0609020204030204" pitchFamily="49" charset="0"/>
                <a:ea typeface="+mn-ea"/>
                <a:cs typeface="+mn-cs"/>
              </a:rPr>
              <a:t>type_info</a:t>
            </a:r>
            <a:r>
              <a:rPr lang="en-US" altLang="en-US" sz="2400" kern="1200" dirty="0">
                <a:solidFill>
                  <a:srgbClr val="000000"/>
                </a:solidFill>
                <a:latin typeface="Arial (Body)"/>
                <a:ea typeface="+mn-ea"/>
                <a:cs typeface="+mn-cs"/>
              </a:rPr>
              <a:t> that contains the information about the type of its operand, including the name of that type.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When invoked, </a:t>
            </a:r>
            <a:r>
              <a:rPr lang="en-US" altLang="en-US" sz="2400" kern="1200" dirty="0">
                <a:solidFill>
                  <a:srgbClr val="000000"/>
                </a:solidFill>
                <a:latin typeface="Consolas" panose="020B0609020204030204" pitchFamily="49" charset="0"/>
                <a:ea typeface="+mn-ea"/>
                <a:cs typeface="+mn-cs"/>
              </a:rPr>
              <a:t>type_info</a:t>
            </a:r>
            <a:r>
              <a:rPr lang="en-US" altLang="en-US" sz="2400" kern="1200" dirty="0">
                <a:solidFill>
                  <a:srgbClr val="000000"/>
                </a:solidFill>
                <a:latin typeface="Arial (Body)"/>
                <a:ea typeface="+mn-ea"/>
                <a:cs typeface="+mn-cs"/>
              </a:rPr>
              <a:t> member function </a:t>
            </a:r>
            <a:r>
              <a:rPr lang="en-US" altLang="en-US" sz="2400" b="1" kern="1200" dirty="0">
                <a:solidFill>
                  <a:srgbClr val="000000"/>
                </a:solidFill>
                <a:latin typeface="Consolas" panose="020B0609020204030204" pitchFamily="49" charset="0"/>
                <a:ea typeface="+mn-ea"/>
                <a:cs typeface="+mn-cs"/>
              </a:rPr>
              <a:t>name</a:t>
            </a:r>
            <a:r>
              <a:rPr lang="en-US" altLang="en-US" sz="2400" kern="1200" dirty="0">
                <a:solidFill>
                  <a:srgbClr val="000000"/>
                </a:solidFill>
                <a:latin typeface="Arial (Body)"/>
                <a:ea typeface="+mn-ea"/>
                <a:cs typeface="+mn-cs"/>
              </a:rPr>
              <a:t> returns a pointer-based string containing the </a:t>
            </a:r>
            <a:r>
              <a:rPr lang="en-US" altLang="en-US" sz="2400" kern="1200" dirty="0">
                <a:solidFill>
                  <a:srgbClr val="000000"/>
                </a:solidFill>
                <a:latin typeface="Consolas" panose="020B0609020204030204" pitchFamily="49" charset="0"/>
                <a:ea typeface="+mn-ea"/>
                <a:cs typeface="+mn-cs"/>
              </a:rPr>
              <a:t>typeid</a:t>
            </a:r>
            <a:r>
              <a:rPr lang="en-US" altLang="en-US" sz="2400" kern="1200" dirty="0">
                <a:solidFill>
                  <a:srgbClr val="000000"/>
                </a:solidFill>
                <a:latin typeface="Arial (Body)"/>
                <a:ea typeface="+mn-ea"/>
                <a:cs typeface="+mn-cs"/>
              </a:rPr>
              <a:t> argument’s type name (e.g., </a:t>
            </a:r>
            <a:r>
              <a:rPr lang="en-US" altLang="en-US" sz="2400" kern="1200" dirty="0" smtClean="0">
                <a:solidFill>
                  <a:srgbClr val="000000"/>
                </a:solidFill>
                <a:latin typeface="Consolas" panose="020B0609020204030204" pitchFamily="49" charset="0"/>
                <a:ea typeface="+mn-ea"/>
                <a:cs typeface="+mn-cs"/>
              </a:rPr>
              <a:t>“class BasePlusCommissionEmployee”</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To use </a:t>
            </a:r>
            <a:r>
              <a:rPr lang="en-US" altLang="en-US" sz="2400" kern="1200" dirty="0">
                <a:solidFill>
                  <a:srgbClr val="000000"/>
                </a:solidFill>
                <a:latin typeface="Consolas" panose="020B0609020204030204" pitchFamily="49" charset="0"/>
                <a:ea typeface="+mn-ea"/>
                <a:cs typeface="+mn-cs"/>
              </a:rPr>
              <a:t>typeid</a:t>
            </a:r>
            <a:r>
              <a:rPr lang="en-US" altLang="en-US" sz="2400" kern="1200" dirty="0">
                <a:solidFill>
                  <a:srgbClr val="000000"/>
                </a:solidFill>
                <a:latin typeface="Arial (Body)"/>
                <a:ea typeface="+mn-ea"/>
                <a:cs typeface="+mn-cs"/>
              </a:rPr>
              <a:t>, the program must include header </a:t>
            </a:r>
            <a:r>
              <a:rPr lang="en-US" altLang="en-US" sz="2400" b="1" kern="1200" dirty="0">
                <a:solidFill>
                  <a:srgbClr val="000000"/>
                </a:solidFill>
                <a:latin typeface="Consolas" panose="020B0609020204030204" pitchFamily="49" charset="0"/>
                <a:ea typeface="+mn-ea"/>
                <a:cs typeface="+mn-cs"/>
              </a:rPr>
              <a:t>&lt;</a:t>
            </a:r>
            <a:r>
              <a:rPr lang="en-US" altLang="en-US" sz="2400" b="1" kern="1200" dirty="0" smtClean="0">
                <a:solidFill>
                  <a:srgbClr val="000000"/>
                </a:solidFill>
                <a:latin typeface="Consolas" panose="020B0609020204030204" pitchFamily="49" charset="0"/>
                <a:ea typeface="+mn-ea"/>
                <a:cs typeface="+mn-cs"/>
              </a:rPr>
              <a:t>typeinfo&gt;</a:t>
            </a:r>
            <a:endParaRPr lang="en-US" altLang="en-US" sz="2400" b="1" kern="1200" dirty="0">
              <a:solidFill>
                <a:srgbClr val="000000"/>
              </a:solidFill>
              <a:latin typeface="Consolas" panose="020B0609020204030204" pitchFamily="49" charset="0"/>
              <a:ea typeface="+mn-ea"/>
              <a:cs typeface="+mn-cs"/>
            </a:endParaRPr>
          </a:p>
        </p:txBody>
      </p:sp>
    </p:spTree>
    <p:extLst>
      <p:ext uri="{BB962C8B-B14F-4D97-AF65-F5344CB8AC3E}">
        <p14:creationId xmlns:p14="http://schemas.microsoft.com/office/powerpoint/2010/main" val="224722232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Portability Tip 12.1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The string returned by </a:t>
            </a:r>
            <a:r>
              <a:rPr lang="en-IN" sz="2400" dirty="0">
                <a:latin typeface="Consolas" panose="020B0609020204030204" pitchFamily="49" charset="0"/>
              </a:rPr>
              <a:t>type_info</a:t>
            </a:r>
            <a:r>
              <a:rPr lang="en-IN" sz="2400" dirty="0">
                <a:latin typeface="+mn-lt"/>
              </a:rPr>
              <a:t> member function </a:t>
            </a:r>
            <a:r>
              <a:rPr lang="en-IN" sz="2400" dirty="0">
                <a:latin typeface="Consolas" panose="020B0609020204030204" pitchFamily="49" charset="0"/>
              </a:rPr>
              <a:t>name</a:t>
            </a:r>
            <a:r>
              <a:rPr lang="en-IN" sz="2400" dirty="0">
                <a:latin typeface="+mn-lt"/>
              </a:rPr>
              <a:t> may vary by compiler.</a:t>
            </a:r>
          </a:p>
        </p:txBody>
      </p:sp>
    </p:spTree>
    <p:extLst>
      <p:ext uri="{BB962C8B-B14F-4D97-AF65-F5344CB8AC3E}">
        <p14:creationId xmlns:p14="http://schemas.microsoft.com/office/powerpoint/2010/main" val="140996163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Software Engineering Observation 12.2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Polymorphism promotes extensibility: Software written to invoke polymorphic </a:t>
            </a:r>
            <a:r>
              <a:rPr lang="en-US" sz="2400" dirty="0" smtClean="0">
                <a:latin typeface="+mn-lt"/>
              </a:rPr>
              <a:t>behavior is </a:t>
            </a:r>
            <a:r>
              <a:rPr lang="en-US" sz="2400" dirty="0">
                <a:latin typeface="+mn-lt"/>
              </a:rPr>
              <a:t>written independently of the specific types of the objects to which messages are sent. </a:t>
            </a:r>
            <a:r>
              <a:rPr lang="en-US" sz="2400" dirty="0" smtClean="0">
                <a:latin typeface="+mn-lt"/>
              </a:rPr>
              <a:t>Thus, new </a:t>
            </a:r>
            <a:r>
              <a:rPr lang="en-US" sz="2400" dirty="0">
                <a:latin typeface="+mn-lt"/>
              </a:rPr>
              <a:t>types of objects that can respond to existing messages can be incorporated into such </a:t>
            </a:r>
            <a:r>
              <a:rPr lang="en-US" sz="2400" dirty="0" smtClean="0">
                <a:latin typeface="+mn-lt"/>
              </a:rPr>
              <a:t>a system </a:t>
            </a:r>
            <a:r>
              <a:rPr lang="en-US" sz="2400" dirty="0">
                <a:latin typeface="+mn-lt"/>
              </a:rPr>
              <a:t>without modifying the base system. Only client code that instantiates new </a:t>
            </a:r>
            <a:r>
              <a:rPr lang="en-US" sz="2400" dirty="0" smtClean="0">
                <a:latin typeface="+mn-lt"/>
              </a:rPr>
              <a:t>objects must </a:t>
            </a:r>
            <a:r>
              <a:rPr lang="en-US" sz="2400" dirty="0">
                <a:latin typeface="+mn-lt"/>
              </a:rPr>
              <a:t>be modified to accommodate new types.</a:t>
            </a:r>
          </a:p>
        </p:txBody>
      </p:sp>
    </p:spTree>
    <p:extLst>
      <p:ext uri="{BB962C8B-B14F-4D97-AF65-F5344CB8AC3E}">
        <p14:creationId xmlns:p14="http://schemas.microsoft.com/office/powerpoint/2010/main" val="4004063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rPr>
              <a:t>12.3 Relationships Among Objects in an Inheritance Hierarchy</a:t>
            </a:r>
            <a:endParaRPr lang="en-US"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How base-class and derived-class pointers can be aimed at base-class and derived-class objects, and how those pointers can be used to invoke member functions that manipulate those objects.</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An object of a derived class can be treated as an object of its base class.</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Despite the fact that the derived-class objects are of different types, the compiler allows this because each derived-class object </a:t>
            </a:r>
            <a:r>
              <a:rPr lang="en-US" altLang="en-US" sz="2000" b="1" kern="1200" dirty="0">
                <a:solidFill>
                  <a:srgbClr val="000000"/>
                </a:solidFill>
                <a:latin typeface="Arial (Body)"/>
                <a:ea typeface="+mn-ea"/>
                <a:cs typeface="+mn-cs"/>
              </a:rPr>
              <a:t>is an </a:t>
            </a:r>
            <a:r>
              <a:rPr lang="en-US" altLang="en-US" sz="2000" kern="1200" dirty="0">
                <a:solidFill>
                  <a:srgbClr val="000000"/>
                </a:solidFill>
                <a:latin typeface="Arial (Body)"/>
                <a:ea typeface="+mn-ea"/>
                <a:cs typeface="+mn-cs"/>
              </a:rPr>
              <a:t>object of its base class.</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We cannot treat a base-class object as an any of its derived classes.</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The </a:t>
            </a:r>
            <a:r>
              <a:rPr lang="en-US" altLang="en-US" sz="2000" b="1" kern="1200" dirty="0">
                <a:solidFill>
                  <a:srgbClr val="000000"/>
                </a:solidFill>
                <a:latin typeface="Arial (Body)"/>
                <a:ea typeface="+mn-ea"/>
                <a:cs typeface="+mn-cs"/>
              </a:rPr>
              <a:t>is-a </a:t>
            </a:r>
            <a:r>
              <a:rPr lang="en-US" altLang="en-US" sz="2000" kern="1200" dirty="0">
                <a:solidFill>
                  <a:srgbClr val="000000"/>
                </a:solidFill>
                <a:latin typeface="Arial (Body)"/>
                <a:ea typeface="+mn-ea"/>
                <a:cs typeface="+mn-cs"/>
              </a:rPr>
              <a:t>relationship applies only from a derived class to its direct and indirect base classes.</a:t>
            </a:r>
          </a:p>
        </p:txBody>
      </p:sp>
    </p:spTree>
    <p:extLst>
      <p:ext uri="{BB962C8B-B14F-4D97-AF65-F5344CB8AC3E}">
        <p14:creationId xmlns:p14="http://schemas.microsoft.com/office/powerpoint/2010/main" val="38494342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12.3.1 Invoking Base-Class Functions from Derived-Class Objects </a:t>
            </a:r>
            <a:r>
              <a:rPr lang="en-US" sz="2000" b="0" kern="1200" dirty="0" smtClean="0">
                <a:latin typeface="Times New Roman" panose="02020603050405020304" pitchFamily="18" charset="0"/>
                <a:ea typeface="+mj-ea"/>
              </a:rPr>
              <a:t>(1 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63200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smtClean="0">
                <a:solidFill>
                  <a:srgbClr val="000000"/>
                </a:solidFill>
                <a:latin typeface="Arial (Body)"/>
                <a:ea typeface="+mn-ea"/>
                <a:cs typeface="+mn-cs"/>
              </a:rPr>
              <a:t>Figure</a:t>
            </a:r>
            <a:r>
              <a:rPr lang="en-US" altLang="en-US" sz="2200" kern="1200" dirty="0">
                <a:solidFill>
                  <a:srgbClr val="000000"/>
                </a:solidFill>
                <a:latin typeface="Arial (Body)"/>
                <a:ea typeface="+mn-ea"/>
                <a:cs typeface="+mn-cs"/>
              </a:rPr>
              <a:t> 12.1 reuses the final versions of classes </a:t>
            </a:r>
            <a:r>
              <a:rPr lang="en-US" altLang="en-US" sz="2200" kern="1200" dirty="0">
                <a:solidFill>
                  <a:srgbClr val="000000"/>
                </a:solidFill>
                <a:latin typeface="Consolas" panose="020B0609020204030204" pitchFamily="49" charset="0"/>
                <a:ea typeface="+mn-ea"/>
                <a:cs typeface="+mn-cs"/>
              </a:rPr>
              <a:t>CommissionEmployee</a:t>
            </a:r>
            <a:r>
              <a:rPr lang="en-US" altLang="en-US" sz="2200" kern="1200" dirty="0">
                <a:solidFill>
                  <a:srgbClr val="000000"/>
                </a:solidFill>
                <a:latin typeface="Arial (Body)"/>
                <a:ea typeface="+mn-ea"/>
                <a:cs typeface="+mn-cs"/>
              </a:rPr>
              <a:t> and </a:t>
            </a:r>
            <a:r>
              <a:rPr lang="en-US" altLang="en-US" sz="2200" kern="1200" dirty="0">
                <a:solidFill>
                  <a:srgbClr val="000000"/>
                </a:solidFill>
                <a:latin typeface="Consolas" panose="020B0609020204030204" pitchFamily="49" charset="0"/>
                <a:ea typeface="+mn-ea"/>
                <a:cs typeface="+mn-cs"/>
              </a:rPr>
              <a:t>BasePlusCommissionEmployee</a:t>
            </a:r>
            <a:r>
              <a:rPr lang="en-US" altLang="en-US" sz="2200" kern="1200" dirty="0">
                <a:solidFill>
                  <a:srgbClr val="000000"/>
                </a:solidFill>
                <a:latin typeface="Arial (Body)"/>
                <a:ea typeface="+mn-ea"/>
                <a:cs typeface="+mn-cs"/>
              </a:rPr>
              <a:t> from Section 11.3.5.</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The first two are natural and straightforward—we aim a base-class pointer at a base-class object and invoke base-class functionality, and we aim a derived-class pointer at a derived-class object and invoke derived-class functionality.</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We demonstrate the relationship between derived classes and base classes (i.e., the </a:t>
            </a:r>
            <a:r>
              <a:rPr lang="en-US" altLang="en-US" sz="2200" b="1" kern="1200" dirty="0">
                <a:solidFill>
                  <a:srgbClr val="000000"/>
                </a:solidFill>
                <a:latin typeface="Arial (Body)"/>
                <a:ea typeface="+mn-ea"/>
                <a:cs typeface="+mn-cs"/>
              </a:rPr>
              <a:t>is-a </a:t>
            </a:r>
            <a:r>
              <a:rPr lang="en-US" altLang="en-US" sz="2200" kern="1200" dirty="0">
                <a:solidFill>
                  <a:srgbClr val="000000"/>
                </a:solidFill>
                <a:latin typeface="Arial (Body)"/>
                <a:ea typeface="+mn-ea"/>
                <a:cs typeface="+mn-cs"/>
              </a:rPr>
              <a:t>relationship of inheritance) by aiming a base-class pointer at a derived-class object and showing that the base-class functionality is indeed available in the derived-class object.</a:t>
            </a:r>
          </a:p>
        </p:txBody>
      </p:sp>
    </p:spTree>
    <p:extLst>
      <p:ext uri="{BB962C8B-B14F-4D97-AF65-F5344CB8AC3E}">
        <p14:creationId xmlns:p14="http://schemas.microsoft.com/office/powerpoint/2010/main" val="1276630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smtClean="0"/>
              <a:t>Figure </a:t>
            </a:r>
            <a:r>
              <a:rPr lang="en-US" sz="2800" dirty="0"/>
              <a:t>12.1 </a:t>
            </a:r>
            <a:r>
              <a:rPr lang="en-US" sz="2800" dirty="0" smtClean="0"/>
              <a:t>Assigning Addresses </a:t>
            </a:r>
            <a:r>
              <a:rPr lang="en-US" sz="2800" dirty="0"/>
              <a:t>of </a:t>
            </a:r>
            <a:r>
              <a:rPr lang="en-US" sz="2800" dirty="0" smtClean="0"/>
              <a:t>Base-Class </a:t>
            </a:r>
            <a:r>
              <a:rPr lang="en-US" sz="2800" dirty="0"/>
              <a:t>and </a:t>
            </a:r>
            <a:r>
              <a:rPr lang="en-US" sz="2800" dirty="0" smtClean="0"/>
              <a:t>Derived-Class </a:t>
            </a:r>
            <a:r>
              <a:rPr lang="en-US" sz="2800" dirty="0"/>
              <a:t>O</a:t>
            </a:r>
            <a:r>
              <a:rPr lang="en-US" sz="2800" dirty="0" smtClean="0"/>
              <a:t>bjects </a:t>
            </a:r>
            <a:r>
              <a:rPr lang="en-US" sz="2800" dirty="0"/>
              <a:t>to </a:t>
            </a:r>
            <a:r>
              <a:rPr lang="en-US" sz="2800" dirty="0" smtClean="0"/>
              <a:t>Base-Class and Derived-Class Pointers </a:t>
            </a:r>
            <a:r>
              <a:rPr lang="en-US" sz="2000" b="0" dirty="0" smtClean="0"/>
              <a:t>(1 of 4)</a:t>
            </a:r>
            <a:endParaRPr lang="en-US" sz="2000" b="0" dirty="0">
              <a:latin typeface="Times New Roman" panose="02020603050405020304" pitchFamily="18" charset="0"/>
            </a:endParaRPr>
          </a:p>
        </p:txBody>
      </p:sp>
      <p:pic>
        <p:nvPicPr>
          <p:cNvPr id="5" name="Picture 4" descr="Computer code has 48 lines. The lines read as follows. Line 1. forward slash forward slash F i g period 12 period 1 colon f i g 12 underscore 01 period c p p. Line 2. forward slash forward slash Aiming base hyphen class and derived hyphen class pointers at base hyphen class. Line 3. forward slash forward slash and derived hyphen class objects comma respectively period. Line 4. hash include left angle bracket i o stream right angle bracket. Line 5. hash include left angle bracket i o m a n i p right angle bracket. Line 6. hash include double quote Commission Employee period h double quote. Line 7. hash include double quote Base Plus Commission Employee period h double quote. Line 8. using namespace s t d semicolon. Line 9. blank. Line 10. i n t main left parenthesis right parenthesis left brace. Line 11, indented once. forward slash forward slash create base hyphen class object. Line 12, indented once. Commission Employee commission Employee left brace. Line 13, indented twice. double quote Sue double quote comma double quote Jones double quote comma double quote 222 hyphen 22 hyphen 2222 double quote comma 10000 comma period 06 right brace semicolon. Line 14. blank. Line 15, indented once. forward slash forward slash create derived hyphen class object. Line 16, indented once. Base Plus Commission Employee base Plus Commission Employee left brace. Line 17, indented twice. double quote Bob double quote comma double quote Lewis double quote comma double quote 333 hyphen 33 hyphen 3333 double quote comma 5000 comma period 04 comma 300 right brace semicolon. Line 18. blank. Line 19, indented once. c out left angle bracket left angle bracket fixed left angle bracket left angle bracket set precision left parenthesis 2 right parenthesis semicolon forward slash forward slash set floating hyphen point formatting. Line 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159" y="1927296"/>
            <a:ext cx="7053683" cy="3719381"/>
          </a:xfrm>
          <a:prstGeom prst="rect">
            <a:avLst/>
          </a:prstGeom>
        </p:spPr>
      </p:pic>
    </p:spTree>
    <p:extLst>
      <p:ext uri="{BB962C8B-B14F-4D97-AF65-F5344CB8AC3E}">
        <p14:creationId xmlns:p14="http://schemas.microsoft.com/office/powerpoint/2010/main" val="3480032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smtClean="0"/>
              <a:t>Figure </a:t>
            </a:r>
            <a:r>
              <a:rPr lang="en-US" sz="2800" dirty="0"/>
              <a:t>12.1 </a:t>
            </a:r>
            <a:r>
              <a:rPr lang="en-US" sz="2800" dirty="0" smtClean="0"/>
              <a:t>Assigning Addresses </a:t>
            </a:r>
            <a:r>
              <a:rPr lang="en-US" sz="2800" dirty="0"/>
              <a:t>of </a:t>
            </a:r>
            <a:r>
              <a:rPr lang="en-US" sz="2800" dirty="0" smtClean="0"/>
              <a:t>Base-Class </a:t>
            </a:r>
            <a:r>
              <a:rPr lang="en-US" sz="2800" dirty="0"/>
              <a:t>and </a:t>
            </a:r>
            <a:r>
              <a:rPr lang="en-US" sz="2800" dirty="0" smtClean="0"/>
              <a:t>Derived-Class Objects </a:t>
            </a:r>
            <a:r>
              <a:rPr lang="en-US" sz="2800" dirty="0"/>
              <a:t>to </a:t>
            </a:r>
            <a:r>
              <a:rPr lang="en-US" sz="2800" dirty="0" smtClean="0"/>
              <a:t>Base-Class and Derived-Class Pointers </a:t>
            </a:r>
            <a:r>
              <a:rPr lang="en-US" sz="2000" b="0" dirty="0" smtClean="0"/>
              <a:t>(2 </a:t>
            </a:r>
            <a:r>
              <a:rPr lang="en-US" sz="2000" b="0" dirty="0"/>
              <a:t>of 4)</a:t>
            </a:r>
            <a:endParaRPr lang="en-US" dirty="0">
              <a:latin typeface="Times New Roman" panose="02020603050405020304" pitchFamily="18" charset="0"/>
            </a:endParaRPr>
          </a:p>
        </p:txBody>
      </p:sp>
      <p:pic>
        <p:nvPicPr>
          <p:cNvPr id="3" name="Picture 2" descr="The code continues. Line 21, indented once. forward slash forward slash output objects commission Employee and base Plus Commission Employee. Line 22, indented once. c out left angle bracket left angle bracket double quote DISPLAY BASE hyphen CLASS AND DERIVED hyphen CLASS OBJECTS colon back slash n double quote. Line 23, indented twice. left angle bracket left angle bracket commission Employee period to String left parenthesis right parenthesis forward slash forward slash base hyphen class to String. Line 24, indented twice. left angle bracket left angle bracket double quote back slash n back slash n double quote. Line 25, indented twice. left angle bracket left angle bracket base Plus Commission Employee period to String left parenthesis right parenthesis semicolon forward slash forward slash derived hyphen class to String. Line 26. blank. Line 27, indented once. forward slash forward slash natural colon aim base hyphen class pointer at base hyphen class object. Line 28, indented once. Commission Employee asterisk commission Employee P t r left brace ampersand commission Employee right brace semicolon. Lines 27 and 28 are highlighted. Line 29, indented once. c out left angle bracket left angle bracket double quote back slash n back slash n CALLING TO STRING WITH BASE hyphen CLASS POINTER TO double quote. Line 30, indented twice. left angle bracket left angle bracket double quote back slash n BASE hyphen CLASS OBJECT INVOKES BASE hyphen CLASS TOSTRING FUNCTION colon back slash n double quote. Line 31, indented twice. left angle bracket left angle bracket commission Employee P t r hyphen greater than sign to String left parenthesis right parenthesis semicolon forward slash forward slash base version. The words, commission Employee P t r hyphen greater than sign to String left parenthesis right parenthesis are highlighted. Line 32. blank. Line 33, indented once. forward slash forward slash natural colon aim derived hyphen class pointer at derived hyphen class object. Line 34, indented once. Base Plus Commission Employee asterisk base Plus Commission Employee P t r left brace. Line 35, indented twice. ampersand base Plus Commission Employee right brace semicolon forward slash forward slash natural. Lines 33 to 35 are highlighted. Line 36, indented once. c out left angle bracket left angle bracket double quote back slash n back slash n CALLING TOSTRING WITH DERIVED hyphen CLASS POINTER TO double quote. Line 37, indented once. left angle bracket left angle bracket double quote back slash n DERIVED hyphen CLASS OBJECT INVOKES DERIVED hyphen CLASS double quote. Line 38, indented once. left angle bracket left angle bracket double quote TOSTRING FUNCTION colon back slash n double quote. Line 39, indented once. left angle bracket left angle bracket base Plus Commission Employee P t r hyphen greater than sign to String left parenthesis right parenthesis semicolon forward slash forward slash derived version. The words, base Plus Commission Employee P t r hyphen greater than sign to String left parenthesis right parenthesis are highlighted. Line 40. blank. Line 41, indented once. forward slash forward slash aim base hyphen class pointer at derived hyphen class object. Line 42, indented once. commission Employee P t r equals ampersand base Plus Commission Employee semicolon. Ines 41 and 42 are highligh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30" y="1851394"/>
            <a:ext cx="7201941" cy="4212632"/>
          </a:xfrm>
          <a:prstGeom prst="rect">
            <a:avLst/>
          </a:prstGeom>
        </p:spPr>
      </p:pic>
    </p:spTree>
    <p:extLst>
      <p:ext uri="{BB962C8B-B14F-4D97-AF65-F5344CB8AC3E}">
        <p14:creationId xmlns:p14="http://schemas.microsoft.com/office/powerpoint/2010/main" val="27185718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smtClean="0"/>
              <a:t>Figure 12.1 </a:t>
            </a:r>
            <a:r>
              <a:rPr lang="en-US" sz="2800" dirty="0"/>
              <a:t>Assigning </a:t>
            </a:r>
            <a:r>
              <a:rPr lang="en-US" sz="2800" dirty="0" smtClean="0"/>
              <a:t>Addresses </a:t>
            </a:r>
            <a:r>
              <a:rPr lang="en-US" sz="2800" dirty="0"/>
              <a:t>of </a:t>
            </a:r>
            <a:r>
              <a:rPr lang="en-US" sz="2800" dirty="0" smtClean="0"/>
              <a:t>Base-Class </a:t>
            </a:r>
            <a:r>
              <a:rPr lang="en-US" sz="2800" dirty="0"/>
              <a:t>and </a:t>
            </a:r>
            <a:r>
              <a:rPr lang="en-US" sz="2800" dirty="0" smtClean="0"/>
              <a:t>Derived-Class Objects </a:t>
            </a:r>
            <a:r>
              <a:rPr lang="en-US" sz="2800" dirty="0"/>
              <a:t>to </a:t>
            </a:r>
            <a:r>
              <a:rPr lang="en-US" sz="2800" dirty="0" smtClean="0"/>
              <a:t>Base-Class and Derived-Class Pointers </a:t>
            </a:r>
            <a:r>
              <a:rPr lang="en-US" sz="2000" b="0" dirty="0" smtClean="0"/>
              <a:t>(3 </a:t>
            </a:r>
            <a:r>
              <a:rPr lang="en-US" sz="2000" b="0" dirty="0"/>
              <a:t>of 4)</a:t>
            </a:r>
            <a:endParaRPr lang="en-US" dirty="0">
              <a:latin typeface="Times New Roman" panose="02020603050405020304" pitchFamily="18" charset="0"/>
            </a:endParaRPr>
          </a:p>
        </p:txBody>
      </p:sp>
      <p:pic>
        <p:nvPicPr>
          <p:cNvPr id="3" name="Picture 2" descr="The code continues. Line 43, indented once. c out left angle bracket left angle bracket double quote back slash n back slash n CALLING TOSTRING WITH BASE hyphen CLASS POINTER TO double quote. Line 44, indented twice. left angle bracket left angle bracket double quote DERIVED hyphen CLASS OBJECT back slash n INVOKES BASE hyphen CLASS TOSTRING double quote. Line 45, indented twice. left angle bracket left angle bracket double quote FUNCTION ON THAT DERIVED hyphen CLASS OBJECT colon back slash n double quote. Line 46, indented twice. left angle bracket left angle bracket commission Employee P t r hyphen greater than sign to String left parenthesis right parenthesis forward slash forward slash base version. The words, commission Employee P t r hyphen greater than sign to String left parenthesis right parenthesis are highlighted. Line 47, indented twice. left angle bracket left angle bracket end l semicolon. Line 48. right brace.Computer code output has 29 lines. The lines read as follows. Line 1. DISPLAY BASE hyphen CLASS AND DERIVED hyphen CLASS OBJECTS colon. Line 2. commission employee colon Sue Jones. Line 3. social security number colon 2 2 2 hyphen 2 2 hyphen 2 2 2 2. Line 4. gross sales colon 10000.00. Line 5. commission rate colon 0.06. Line 6. base hyphen salaried commission employee colon Bob Lewis. Line 7. social security number colon 3 3 3 hyphen 3 3 hyphen 3 3 3 3. Line 8. gross sales colon 5000.00. Line 9. commission rate colon 0.04. Line 10. base salary colon 300.00. Line 11. CALLING TOSTRING WITH BASE hyphen CLASS POINTER TO. Line 12. BASE hyphen CLASS OBJECT INVOKES BASE hyphen CLASS TOSTRING FUNCTION colon. Line 13. commission employee colon Sue Jones. Line 14. social security number colon 2 2 2 hyphen 2 2 hyphen 2 2 2 2. Line 15. gross sales colon 10000.00. Line 16. commission rate colon 0.0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372" y="1744646"/>
            <a:ext cx="6587255" cy="4252736"/>
          </a:xfrm>
          <a:prstGeom prst="rect">
            <a:avLst/>
          </a:prstGeom>
        </p:spPr>
      </p:pic>
    </p:spTree>
    <p:extLst>
      <p:ext uri="{BB962C8B-B14F-4D97-AF65-F5344CB8AC3E}">
        <p14:creationId xmlns:p14="http://schemas.microsoft.com/office/powerpoint/2010/main" val="647749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rPr>
              <a:t>Learning Objectives </a:t>
            </a:r>
            <a:r>
              <a:rPr lang="en-US" sz="2000" b="0" dirty="0" smtClean="0">
                <a:solidFill>
                  <a:schemeClr val="tx2"/>
                </a:solidFill>
              </a:rPr>
              <a:t>(1 of 3)</a:t>
            </a:r>
            <a:endParaRPr lang="en-US" sz="2000" b="0" dirty="0">
              <a:solidFill>
                <a:schemeClr val="tx2"/>
              </a:solidFill>
            </a:endParaRPr>
          </a:p>
        </p:txBody>
      </p:sp>
      <p:sp>
        <p:nvSpPr>
          <p:cNvPr id="4" name="Text Placeholder 3"/>
          <p:cNvSpPr>
            <a:spLocks noGrp="1"/>
          </p:cNvSpPr>
          <p:nvPr>
            <p:ph idx="1"/>
          </p:nvPr>
        </p:nvSpPr>
        <p:spPr/>
        <p:txBody>
          <a:bodyPr/>
          <a:lstStyle/>
          <a:p>
            <a:pPr marL="255600" indent="-255600">
              <a:buSzPct val="100000"/>
            </a:pPr>
            <a:r>
              <a:rPr lang="en-US" sz="2400" smtClean="0">
                <a:latin typeface="+mn-lt"/>
              </a:rPr>
              <a:t>See </a:t>
            </a:r>
            <a:r>
              <a:rPr lang="en-US" sz="2400" dirty="0">
                <a:latin typeface="+mn-lt"/>
              </a:rPr>
              <a:t>how </a:t>
            </a:r>
            <a:r>
              <a:rPr lang="en-US" sz="2400" dirty="0" smtClean="0">
                <a:latin typeface="+mn-lt"/>
              </a:rPr>
              <a:t>polymorphism makes </a:t>
            </a:r>
            <a:r>
              <a:rPr lang="en-US" sz="2400" dirty="0">
                <a:latin typeface="+mn-lt"/>
              </a:rPr>
              <a:t>programming </a:t>
            </a:r>
            <a:r>
              <a:rPr lang="en-US" sz="2400" dirty="0" smtClean="0">
                <a:latin typeface="+mn-lt"/>
              </a:rPr>
              <a:t>more convenient </a:t>
            </a:r>
            <a:r>
              <a:rPr lang="en-US" sz="2400" dirty="0">
                <a:latin typeface="+mn-lt"/>
              </a:rPr>
              <a:t>and </a:t>
            </a:r>
            <a:r>
              <a:rPr lang="en-US" sz="2400" dirty="0" smtClean="0">
                <a:latin typeface="+mn-lt"/>
              </a:rPr>
              <a:t>systems more </a:t>
            </a:r>
            <a:r>
              <a:rPr lang="en-US" sz="2400" dirty="0">
                <a:latin typeface="+mn-lt"/>
              </a:rPr>
              <a:t>extensible</a:t>
            </a:r>
            <a:r>
              <a:rPr lang="en-US" sz="2400" dirty="0" smtClean="0">
                <a:latin typeface="+mn-lt"/>
              </a:rPr>
              <a:t>.</a:t>
            </a:r>
          </a:p>
          <a:p>
            <a:pPr marL="255600" indent="-255600">
              <a:buSzPct val="100000"/>
            </a:pPr>
            <a:r>
              <a:rPr lang="en-US" sz="2400" dirty="0">
                <a:latin typeface="+mn-lt"/>
              </a:rPr>
              <a:t>Understand </a:t>
            </a:r>
            <a:r>
              <a:rPr lang="en-US" sz="2400" dirty="0" smtClean="0">
                <a:latin typeface="+mn-lt"/>
              </a:rPr>
              <a:t>the relationships among </a:t>
            </a:r>
            <a:r>
              <a:rPr lang="en-US" sz="2400" dirty="0">
                <a:latin typeface="+mn-lt"/>
              </a:rPr>
              <a:t>objects in </a:t>
            </a:r>
            <a:r>
              <a:rPr lang="en-US" sz="2400" dirty="0" smtClean="0">
                <a:latin typeface="+mn-lt"/>
              </a:rPr>
              <a:t>an inheritance </a:t>
            </a:r>
            <a:r>
              <a:rPr lang="en-US" sz="2400" dirty="0">
                <a:latin typeface="+mn-lt"/>
              </a:rPr>
              <a:t>hierarchy</a:t>
            </a:r>
            <a:r>
              <a:rPr lang="en-US" sz="2400" dirty="0" smtClean="0">
                <a:latin typeface="+mn-lt"/>
              </a:rPr>
              <a:t>.</a:t>
            </a:r>
          </a:p>
          <a:p>
            <a:pPr marL="255600" indent="-255600">
              <a:buSzPct val="100000"/>
            </a:pPr>
            <a:r>
              <a:rPr lang="en-US" sz="2400" dirty="0">
                <a:latin typeface="+mn-lt"/>
              </a:rPr>
              <a:t>Use C++11’s </a:t>
            </a:r>
            <a:r>
              <a:rPr lang="en-US" sz="2400" dirty="0" smtClean="0">
                <a:latin typeface="Consolas" panose="020B0609020204030204" pitchFamily="49" charset="0"/>
                <a:cs typeface="Courier New" panose="02070309020205020404" pitchFamily="49" charset="0"/>
              </a:rPr>
              <a:t>overrides</a:t>
            </a:r>
            <a:r>
              <a:rPr lang="en-US" sz="2400" dirty="0" smtClean="0">
                <a:latin typeface="+mn-lt"/>
              </a:rPr>
              <a:t> keyword </a:t>
            </a:r>
            <a:r>
              <a:rPr lang="en-US" sz="2400" dirty="0">
                <a:latin typeface="+mn-lt"/>
              </a:rPr>
              <a:t>when overriding </a:t>
            </a:r>
            <a:r>
              <a:rPr lang="en-US" sz="2400" dirty="0" smtClean="0">
                <a:latin typeface="+mn-lt"/>
              </a:rPr>
              <a:t>a base-class </a:t>
            </a:r>
            <a:r>
              <a:rPr lang="en-US" sz="2400" dirty="0">
                <a:latin typeface="+mn-lt"/>
              </a:rPr>
              <a:t>virtual function </a:t>
            </a:r>
            <a:r>
              <a:rPr lang="en-US" sz="2400" dirty="0" smtClean="0">
                <a:latin typeface="+mn-lt"/>
              </a:rPr>
              <a:t>in a </a:t>
            </a:r>
            <a:r>
              <a:rPr lang="en-US" sz="2400" dirty="0">
                <a:latin typeface="+mn-lt"/>
              </a:rPr>
              <a:t>derived class</a:t>
            </a:r>
            <a:r>
              <a:rPr lang="en-US" sz="2400" dirty="0" smtClean="0">
                <a:latin typeface="+mn-lt"/>
              </a:rPr>
              <a:t>.</a:t>
            </a:r>
          </a:p>
          <a:p>
            <a:pPr marL="255600" indent="-255600">
              <a:buSzPct val="100000"/>
            </a:pPr>
            <a:r>
              <a:rPr lang="en-US" sz="2400" dirty="0">
                <a:latin typeface="+mn-lt"/>
              </a:rPr>
              <a:t>Use C++11’s </a:t>
            </a:r>
            <a:r>
              <a:rPr lang="en-US" sz="2400" dirty="0" smtClean="0">
                <a:latin typeface="Consolas" panose="020B0609020204030204" pitchFamily="49" charset="0"/>
              </a:rPr>
              <a:t>default</a:t>
            </a:r>
            <a:r>
              <a:rPr lang="en-US" sz="2400" dirty="0" smtClean="0">
                <a:latin typeface="+mn-lt"/>
              </a:rPr>
              <a:t> keyword </a:t>
            </a:r>
            <a:r>
              <a:rPr lang="en-US" sz="2400" dirty="0">
                <a:latin typeface="+mn-lt"/>
              </a:rPr>
              <a:t>to autogenerate </a:t>
            </a:r>
            <a:r>
              <a:rPr lang="en-US" sz="2400" dirty="0" smtClean="0">
                <a:latin typeface="+mn-lt"/>
              </a:rPr>
              <a:t>a virtual </a:t>
            </a:r>
            <a:r>
              <a:rPr lang="en-US" sz="2400" dirty="0">
                <a:latin typeface="+mn-lt"/>
              </a:rPr>
              <a:t>destructor.</a:t>
            </a:r>
            <a:endParaRPr lang="en-US" sz="2400" dirty="0" smtClean="0">
              <a:latin typeface="+mn-lt"/>
            </a:endParaRPr>
          </a:p>
        </p:txBody>
      </p:sp>
    </p:spTree>
    <p:extLst>
      <p:ext uri="{BB962C8B-B14F-4D97-AF65-F5344CB8AC3E}">
        <p14:creationId xmlns:p14="http://schemas.microsoft.com/office/powerpoint/2010/main" val="3225328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smtClean="0"/>
              <a:t>Figure </a:t>
            </a:r>
            <a:r>
              <a:rPr lang="en-US" sz="2800" dirty="0"/>
              <a:t>12.1 </a:t>
            </a:r>
            <a:r>
              <a:rPr lang="en-US" sz="2800" dirty="0" smtClean="0"/>
              <a:t>Assigning Addresses </a:t>
            </a:r>
            <a:r>
              <a:rPr lang="en-US" sz="2800" dirty="0"/>
              <a:t>of </a:t>
            </a:r>
            <a:r>
              <a:rPr lang="en-US" sz="2800" dirty="0" smtClean="0"/>
              <a:t>Base-Class </a:t>
            </a:r>
            <a:r>
              <a:rPr lang="en-US" sz="2800" dirty="0"/>
              <a:t>and </a:t>
            </a:r>
            <a:r>
              <a:rPr lang="en-US" sz="2800" dirty="0" smtClean="0"/>
              <a:t>Derived-Class Objects </a:t>
            </a:r>
            <a:r>
              <a:rPr lang="en-US" sz="2800" dirty="0"/>
              <a:t>to </a:t>
            </a:r>
            <a:r>
              <a:rPr lang="en-US" sz="2800" dirty="0" smtClean="0"/>
              <a:t>Base-Class and Derived-Class Pointers </a:t>
            </a:r>
            <a:r>
              <a:rPr lang="en-US" sz="2000" b="0" dirty="0" smtClean="0"/>
              <a:t>(4 </a:t>
            </a:r>
            <a:r>
              <a:rPr lang="en-US" sz="2000" b="0" dirty="0"/>
              <a:t>of 4)</a:t>
            </a:r>
            <a:endParaRPr lang="en-US" b="0" dirty="0">
              <a:latin typeface="Times New Roman" panose="02020603050405020304" pitchFamily="18" charset="0"/>
            </a:endParaRPr>
          </a:p>
        </p:txBody>
      </p:sp>
      <p:pic>
        <p:nvPicPr>
          <p:cNvPr id="3" name="Picture 2" descr="The output continues. Line 17. CALLING TOSTRING WITH DERIVED hyphen CLASS POINTER TO. Line 18. DERIVED hyphen CLASS OBJECT INVOKES DERIVED hyphen CLASS TOSTRING FUNCTION colon. Line 19. base hyphen salaried commission employee colon Bob Lewis. Line 20. social security number colon 3 3 3 hyphen 3 3 hyphen 3 3 3 3. Line 21. gross sales colon 5000.00. Line 22. commission rate colon 0.04. Line 23. base salary colon 300.00. Line 24. CALLING TOSTRING WITH BASE hyphen CLASS POINTER TO DERIVED hyphen CLASS OBJECT. Line 25. INVOKES BASE hyphen CLASS TOSTRING FUNCTION ON THAT DERIVED hyphen CLASS OBJECT colon. Line 26. commission employee colon Bob Lewis. Line 27. social security number colon 3 3 3 hyphen 3 3 hyphen 3 3 3 3. Line 28. gross sales colon 5000.00. Line 29. commission rate colon 0.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41" y="2077427"/>
            <a:ext cx="7801317" cy="2996795"/>
          </a:xfrm>
          <a:prstGeom prst="rect">
            <a:avLst/>
          </a:prstGeom>
        </p:spPr>
      </p:pic>
    </p:spTree>
    <p:extLst>
      <p:ext uri="{BB962C8B-B14F-4D97-AF65-F5344CB8AC3E}">
        <p14:creationId xmlns:p14="http://schemas.microsoft.com/office/powerpoint/2010/main" val="227518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12.3.1 Invoking Base-Class Functions from Derived-Class Objects </a:t>
            </a:r>
            <a:r>
              <a:rPr lang="en-US" sz="2000" b="0" kern="1200" dirty="0" smtClean="0">
                <a:latin typeface="Times New Roman" panose="02020603050405020304" pitchFamily="18" charset="0"/>
                <a:ea typeface="+mj-ea"/>
              </a:rPr>
              <a:t>(2 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Aiming a Base-Class Pointer at a Base-Class Object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Line 28 creates base-class pointer </a:t>
            </a:r>
            <a:r>
              <a:rPr lang="en-US" sz="2400" kern="1200" dirty="0">
                <a:solidFill>
                  <a:srgbClr val="000000"/>
                </a:solidFill>
                <a:latin typeface="Consolas" panose="020B0609020204030204" pitchFamily="49" charset="0"/>
                <a:ea typeface="+mn-ea"/>
                <a:cs typeface="+mn-cs"/>
              </a:rPr>
              <a:t>commissionEmployeePtr</a:t>
            </a:r>
            <a:r>
              <a:rPr lang="en-US" sz="2400" kern="1200" dirty="0">
                <a:solidFill>
                  <a:srgbClr val="000000"/>
                </a:solidFill>
                <a:latin typeface="Arial (Body)"/>
                <a:ea typeface="+mn-ea"/>
                <a:cs typeface="+mn-cs"/>
              </a:rPr>
              <a:t> and initializes it with the address of base-class object </a:t>
            </a:r>
            <a:r>
              <a:rPr lang="en-US" sz="2400" kern="1200" dirty="0" smtClean="0">
                <a:solidFill>
                  <a:srgbClr val="000000"/>
                </a:solidFill>
                <a:latin typeface="Consolas" panose="020B0609020204030204" pitchFamily="49" charset="0"/>
                <a:ea typeface="+mn-ea"/>
                <a:cs typeface="+mn-cs"/>
              </a:rPr>
              <a:t>commissionEmployee</a:t>
            </a:r>
            <a:endParaRPr lang="en-US" sz="2400" kern="1200" dirty="0">
              <a:solidFill>
                <a:srgbClr val="000000"/>
              </a:solidFill>
              <a:latin typeface="Consolas" panose="020B0609020204030204" pitchFamily="49" charset="0"/>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Line 31 uses this pointer to invoke member function </a:t>
            </a:r>
            <a:r>
              <a:rPr lang="en-US" sz="2400" kern="1200" dirty="0">
                <a:solidFill>
                  <a:srgbClr val="000000"/>
                </a:solidFill>
                <a:latin typeface="Consolas" panose="020B0609020204030204" pitchFamily="49" charset="0"/>
                <a:ea typeface="+mn-ea"/>
                <a:cs typeface="+mn-cs"/>
              </a:rPr>
              <a:t>toString</a:t>
            </a:r>
            <a:r>
              <a:rPr lang="en-US" sz="2400" kern="1200" dirty="0">
                <a:solidFill>
                  <a:srgbClr val="000000"/>
                </a:solidFill>
                <a:latin typeface="Arial (Body)"/>
                <a:ea typeface="+mn-ea"/>
                <a:cs typeface="+mn-cs"/>
              </a:rPr>
              <a:t> on that </a:t>
            </a:r>
            <a:r>
              <a:rPr lang="en-US" sz="2400" kern="1200" dirty="0">
                <a:solidFill>
                  <a:srgbClr val="000000"/>
                </a:solidFill>
                <a:latin typeface="Consolas" panose="020B0609020204030204" pitchFamily="49" charset="0"/>
                <a:ea typeface="+mn-ea"/>
                <a:cs typeface="+mn-cs"/>
              </a:rPr>
              <a:t>CommissionEmployee</a:t>
            </a:r>
            <a:r>
              <a:rPr lang="en-US" sz="2400" kern="1200" dirty="0">
                <a:solidFill>
                  <a:srgbClr val="000000"/>
                </a:solidFill>
                <a:latin typeface="Arial (Body)"/>
                <a:ea typeface="+mn-ea"/>
                <a:cs typeface="+mn-cs"/>
              </a:rPr>
              <a:t> object.</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Invokes the version of </a:t>
            </a:r>
            <a:r>
              <a:rPr lang="en-US" sz="2400" kern="1200" dirty="0">
                <a:solidFill>
                  <a:srgbClr val="000000"/>
                </a:solidFill>
                <a:latin typeface="Consolas" panose="020B0609020204030204" pitchFamily="49" charset="0"/>
                <a:ea typeface="+mn-ea"/>
                <a:cs typeface="+mn-cs"/>
              </a:rPr>
              <a:t>toString</a:t>
            </a:r>
            <a:r>
              <a:rPr lang="en-US" sz="2400" kern="1200" dirty="0">
                <a:solidFill>
                  <a:srgbClr val="000000"/>
                </a:solidFill>
                <a:latin typeface="Arial (Body)"/>
                <a:ea typeface="+mn-ea"/>
                <a:cs typeface="+mn-cs"/>
              </a:rPr>
              <a:t> defined in base class </a:t>
            </a:r>
            <a:r>
              <a:rPr lang="en-US" sz="2400" kern="1200" dirty="0">
                <a:solidFill>
                  <a:srgbClr val="000000"/>
                </a:solidFill>
                <a:latin typeface="Consolas" panose="020B0609020204030204" pitchFamily="49" charset="0"/>
                <a:ea typeface="+mn-ea"/>
                <a:cs typeface="+mn-cs"/>
              </a:rPr>
              <a:t>CommissionEmployee</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003668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12.3.1 Invoking Base-Class Functions from Derived-Class Objects </a:t>
            </a:r>
            <a:r>
              <a:rPr lang="en-US" sz="2000" b="0" kern="1200" dirty="0" smtClean="0">
                <a:latin typeface="Times New Roman" panose="02020603050405020304" pitchFamily="18" charset="0"/>
                <a:ea typeface="+mj-ea"/>
              </a:rPr>
              <a:t>(3 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Aiming a Derived-Class Pointer at a Derived-Class Object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Lines 34-35 create </a:t>
            </a:r>
            <a:r>
              <a:rPr lang="en-US" sz="2400" kern="1200" dirty="0">
                <a:solidFill>
                  <a:srgbClr val="000000"/>
                </a:solidFill>
                <a:latin typeface="Consolas" panose="020B0609020204030204" pitchFamily="49" charset="0"/>
                <a:ea typeface="+mn-ea"/>
                <a:cs typeface="+mn-cs"/>
              </a:rPr>
              <a:t>basePlusCommissionEmployeePtr</a:t>
            </a:r>
            <a:r>
              <a:rPr lang="en-US" sz="2400" kern="1200" dirty="0">
                <a:solidFill>
                  <a:srgbClr val="000000"/>
                </a:solidFill>
                <a:latin typeface="Arial (Body)"/>
                <a:ea typeface="+mn-ea"/>
                <a:cs typeface="+mn-cs"/>
              </a:rPr>
              <a:t> and initialize it with the address of derived-class object </a:t>
            </a:r>
            <a:r>
              <a:rPr lang="en-US" sz="2400" kern="1200" dirty="0" smtClean="0">
                <a:solidFill>
                  <a:srgbClr val="000000"/>
                </a:solidFill>
                <a:latin typeface="Consolas" panose="020B0609020204030204" pitchFamily="49" charset="0"/>
                <a:ea typeface="+mn-ea"/>
                <a:cs typeface="+mn-cs"/>
              </a:rPr>
              <a:t>basePlusCommissionEmployee</a:t>
            </a:r>
            <a:endParaRPr lang="en-US" sz="2400" kern="1200" dirty="0">
              <a:solidFill>
                <a:srgbClr val="000000"/>
              </a:solidFill>
              <a:latin typeface="Consolas" panose="020B0609020204030204" pitchFamily="49" charset="0"/>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Line 39 uses this pointer to invoke member function </a:t>
            </a:r>
            <a:r>
              <a:rPr lang="en-US" sz="2400" kern="1200" dirty="0">
                <a:solidFill>
                  <a:srgbClr val="000000"/>
                </a:solidFill>
                <a:latin typeface="Consolas" panose="020B0609020204030204" pitchFamily="49" charset="0"/>
                <a:ea typeface="+mn-ea"/>
                <a:cs typeface="+mn-cs"/>
              </a:rPr>
              <a:t>toString</a:t>
            </a:r>
            <a:r>
              <a:rPr lang="en-US" sz="2400" kern="1200" dirty="0">
                <a:solidFill>
                  <a:srgbClr val="000000"/>
                </a:solidFill>
                <a:latin typeface="Arial (Body)"/>
                <a:ea typeface="+mn-ea"/>
                <a:cs typeface="+mn-cs"/>
              </a:rPr>
              <a:t> on that </a:t>
            </a:r>
            <a:r>
              <a:rPr lang="en-US" sz="2400" kern="1200" dirty="0">
                <a:solidFill>
                  <a:srgbClr val="000000"/>
                </a:solidFill>
                <a:latin typeface="Consolas" panose="020B0609020204030204" pitchFamily="49" charset="0"/>
                <a:ea typeface="+mn-ea"/>
                <a:cs typeface="+mn-cs"/>
              </a:rPr>
              <a:t>BasePlusCommissionEmployee</a:t>
            </a:r>
            <a:r>
              <a:rPr lang="en-US" sz="24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This invokes the version of </a:t>
            </a:r>
            <a:r>
              <a:rPr lang="en-US" sz="2400" kern="1200" dirty="0">
                <a:solidFill>
                  <a:srgbClr val="000000"/>
                </a:solidFill>
                <a:latin typeface="Consolas" panose="020B0609020204030204" pitchFamily="49" charset="0"/>
                <a:ea typeface="+mn-ea"/>
                <a:cs typeface="+mn-cs"/>
              </a:rPr>
              <a:t>toString</a:t>
            </a:r>
            <a:r>
              <a:rPr lang="en-US" sz="2400" kern="1200" dirty="0">
                <a:solidFill>
                  <a:srgbClr val="000000"/>
                </a:solidFill>
                <a:latin typeface="Arial (Body)"/>
                <a:ea typeface="+mn-ea"/>
                <a:cs typeface="+mn-cs"/>
              </a:rPr>
              <a:t> defined in derived class </a:t>
            </a:r>
            <a:r>
              <a:rPr lang="en-US" sz="2400" kern="1200" dirty="0">
                <a:solidFill>
                  <a:srgbClr val="000000"/>
                </a:solidFill>
                <a:latin typeface="Consolas" panose="020B0609020204030204" pitchFamily="49" charset="0"/>
                <a:ea typeface="+mn-ea"/>
                <a:cs typeface="+mn-cs"/>
              </a:rPr>
              <a:t>BasePlusCommissionEmployee</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2451905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12.3.1 Invoking Base-Class Functions from Derived-Class Objects </a:t>
            </a:r>
            <a:r>
              <a:rPr lang="en-US" sz="2000" b="0" kern="1200" dirty="0" smtClean="0">
                <a:latin typeface="Times New Roman" panose="02020603050405020304" pitchFamily="18" charset="0"/>
                <a:ea typeface="+mj-ea"/>
              </a:rPr>
              <a:t>(4 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200" b="1" kern="1200" dirty="0">
                <a:solidFill>
                  <a:srgbClr val="000000"/>
                </a:solidFill>
                <a:latin typeface="Arial (Body)"/>
                <a:ea typeface="+mn-ea"/>
                <a:cs typeface="+mn-cs"/>
              </a:rPr>
              <a:t>Aiming a Base-Class Pointer at a Derived-Class Object</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Line 42 assigns the address of derived-class object </a:t>
            </a:r>
            <a:r>
              <a:rPr lang="en-US" sz="2200" kern="1200" dirty="0">
                <a:solidFill>
                  <a:srgbClr val="000000"/>
                </a:solidFill>
                <a:latin typeface="Consolas" panose="020B0609020204030204" pitchFamily="49" charset="0"/>
                <a:ea typeface="+mn-ea"/>
                <a:cs typeface="+mn-cs"/>
              </a:rPr>
              <a:t>basePlusCommissionEmployee</a:t>
            </a:r>
            <a:r>
              <a:rPr lang="en-US" sz="2200" kern="1200" dirty="0">
                <a:solidFill>
                  <a:srgbClr val="000000"/>
                </a:solidFill>
                <a:latin typeface="Arial (Body)"/>
                <a:ea typeface="+mn-ea"/>
                <a:cs typeface="+mn-cs"/>
              </a:rPr>
              <a:t> to base-class pointer </a:t>
            </a:r>
            <a:r>
              <a:rPr lang="en-US" sz="2200" kern="1200" dirty="0">
                <a:solidFill>
                  <a:srgbClr val="000000"/>
                </a:solidFill>
                <a:latin typeface="Consolas" panose="020B0609020204030204" pitchFamily="49" charset="0"/>
                <a:ea typeface="+mn-ea"/>
                <a:cs typeface="+mn-cs"/>
              </a:rPr>
              <a:t>commissionEmployeePtr</a:t>
            </a:r>
            <a:r>
              <a:rPr lang="en-US" sz="2200" kern="1200" dirty="0">
                <a:solidFill>
                  <a:srgbClr val="000000"/>
                </a:solidFill>
                <a:latin typeface="Arial (Body)"/>
                <a:ea typeface="+mn-ea"/>
                <a:cs typeface="+mn-cs"/>
              </a:rPr>
              <a:t>, which line 46uses to invoke </a:t>
            </a:r>
            <a:r>
              <a:rPr lang="en-US" sz="2200" kern="1200" dirty="0">
                <a:solidFill>
                  <a:srgbClr val="000000"/>
                </a:solidFill>
                <a:latin typeface="Consolas" panose="020B0609020204030204" pitchFamily="49" charset="0"/>
                <a:ea typeface="+mn-ea"/>
                <a:cs typeface="+mn-cs"/>
              </a:rPr>
              <a:t>toString</a:t>
            </a:r>
            <a:r>
              <a:rPr lang="en-US" sz="22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defRPr/>
            </a:pPr>
            <a:r>
              <a:rPr lang="en-US" sz="2200" kern="1200" dirty="0">
                <a:solidFill>
                  <a:srgbClr val="000000"/>
                </a:solidFill>
                <a:latin typeface="Arial (Body)"/>
                <a:ea typeface="+mn-ea"/>
                <a:cs typeface="+mn-cs"/>
              </a:rPr>
              <a:t>“crossover” allowed because of the </a:t>
            </a:r>
            <a:r>
              <a:rPr lang="en-US" sz="2200" b="1" kern="1200" dirty="0">
                <a:solidFill>
                  <a:srgbClr val="000000"/>
                </a:solidFill>
                <a:latin typeface="Arial (Body)"/>
                <a:ea typeface="+mn-ea"/>
                <a:cs typeface="+mn-cs"/>
              </a:rPr>
              <a:t>is an </a:t>
            </a:r>
            <a:r>
              <a:rPr lang="en-US" sz="2200" kern="1200" dirty="0">
                <a:solidFill>
                  <a:srgbClr val="000000"/>
                </a:solidFill>
                <a:latin typeface="Arial (Body)"/>
                <a:ea typeface="+mn-ea"/>
                <a:cs typeface="+mn-cs"/>
              </a:rPr>
              <a:t>relationship</a:t>
            </a:r>
          </a:p>
          <a:p>
            <a:pPr marL="741553" lvl="1" indent="-284353" fontAlgn="base">
              <a:spcAft>
                <a:spcPct val="0"/>
              </a:spcAft>
              <a:buFont typeface="Arial" panose="020B0604020202020204" pitchFamily="34" charset="0"/>
              <a:buChar char="–"/>
              <a:defRPr/>
            </a:pPr>
            <a:r>
              <a:rPr lang="en-US" sz="2200" b="1" kern="1200" dirty="0">
                <a:solidFill>
                  <a:srgbClr val="000000"/>
                </a:solidFill>
                <a:latin typeface="Arial (Body)"/>
                <a:ea typeface="+mn-ea"/>
                <a:cs typeface="+mn-cs"/>
              </a:rPr>
              <a:t>base class </a:t>
            </a:r>
            <a:r>
              <a:rPr lang="en-US" sz="2200" kern="1200" dirty="0">
                <a:solidFill>
                  <a:srgbClr val="000000"/>
                </a:solidFill>
                <a:latin typeface="Consolas" panose="020B0609020204030204" pitchFamily="49" charset="0"/>
                <a:ea typeface="+mn-ea"/>
                <a:cs typeface="+mn-cs"/>
              </a:rPr>
              <a:t>CommissionEmployee</a:t>
            </a:r>
            <a:r>
              <a:rPr lang="en-US" sz="2200" kern="1200" dirty="0">
                <a:solidFill>
                  <a:srgbClr val="000000"/>
                </a:solidFill>
                <a:latin typeface="+mn-lt"/>
                <a:ea typeface="+mn-ea"/>
                <a:cs typeface="+mn-cs"/>
              </a:rPr>
              <a:t>’s</a:t>
            </a:r>
            <a:r>
              <a:rPr lang="en-US" sz="2200" kern="1200" dirty="0">
                <a:solidFill>
                  <a:srgbClr val="000000"/>
                </a:solidFill>
                <a:latin typeface="Arial (Body)"/>
                <a:ea typeface="+mn-ea"/>
                <a:cs typeface="+mn-cs"/>
              </a:rPr>
              <a:t> </a:t>
            </a:r>
            <a:r>
              <a:rPr lang="en-US" sz="2200" kern="1200" dirty="0">
                <a:solidFill>
                  <a:srgbClr val="000000"/>
                </a:solidFill>
                <a:latin typeface="Consolas" panose="020B0609020204030204" pitchFamily="49" charset="0"/>
                <a:ea typeface="+mn-ea"/>
                <a:cs typeface="+mn-cs"/>
              </a:rPr>
              <a:t>toString</a:t>
            </a:r>
            <a:r>
              <a:rPr lang="en-US" sz="2200" kern="1200" dirty="0">
                <a:solidFill>
                  <a:srgbClr val="000000"/>
                </a:solidFill>
                <a:latin typeface="Arial (Body)"/>
                <a:ea typeface="+mn-ea"/>
                <a:cs typeface="+mn-cs"/>
              </a:rPr>
              <a:t> member function is invoked (rather than </a:t>
            </a:r>
            <a:r>
              <a:rPr lang="en-US" sz="2200" kern="1200" dirty="0">
                <a:solidFill>
                  <a:srgbClr val="000000"/>
                </a:solidFill>
                <a:latin typeface="Consolas" panose="020B0609020204030204" pitchFamily="49" charset="0"/>
                <a:ea typeface="+mn-ea"/>
                <a:cs typeface="+mn-cs"/>
              </a:rPr>
              <a:t>BasePlusCommissionEmployee</a:t>
            </a:r>
            <a:r>
              <a:rPr lang="en-US" sz="2200" kern="1200" dirty="0">
                <a:solidFill>
                  <a:srgbClr val="000000"/>
                </a:solidFill>
                <a:latin typeface="+mn-lt"/>
                <a:ea typeface="+mn-ea"/>
                <a:cs typeface="+mn-cs"/>
              </a:rPr>
              <a:t>’s</a:t>
            </a:r>
            <a:r>
              <a:rPr lang="en-US" sz="2200" kern="1200" dirty="0">
                <a:solidFill>
                  <a:srgbClr val="000000"/>
                </a:solidFill>
                <a:latin typeface="Arial (Body)"/>
                <a:ea typeface="+mn-ea"/>
                <a:cs typeface="+mn-cs"/>
              </a:rPr>
              <a:t> </a:t>
            </a:r>
            <a:r>
              <a:rPr lang="en-US" sz="2200" kern="1200" dirty="0">
                <a:solidFill>
                  <a:srgbClr val="000000"/>
                </a:solidFill>
                <a:latin typeface="Consolas" panose="020B0609020204030204" pitchFamily="49" charset="0"/>
                <a:ea typeface="+mn-ea"/>
                <a:cs typeface="+mn-cs"/>
              </a:rPr>
              <a:t>toString</a:t>
            </a:r>
            <a:r>
              <a:rPr lang="en-US" sz="2200" kern="1200" dirty="0">
                <a:solidFill>
                  <a:srgbClr val="000000"/>
                </a:solidFill>
                <a:latin typeface="Arial (Body)"/>
                <a:ea typeface="+mn-ea"/>
                <a:cs typeface="+mn-cs"/>
              </a:rPr>
              <a:t> function).</a:t>
            </a:r>
          </a:p>
          <a:p>
            <a:pPr marL="255651" lvl="0" indent="-255651" fontAlgn="base">
              <a:spcAft>
                <a:spcPct val="0"/>
              </a:spcAft>
              <a:buFont typeface="Arial" panose="020B0604020202020204" pitchFamily="34" charset="0"/>
              <a:buChar char="•"/>
              <a:tabLst/>
              <a:defRPr/>
            </a:pPr>
            <a:r>
              <a:rPr lang="en-US" sz="2200" b="1" kern="1200" dirty="0">
                <a:solidFill>
                  <a:srgbClr val="000000"/>
                </a:solidFill>
                <a:latin typeface="Arial (Body)"/>
                <a:ea typeface="+mn-ea"/>
                <a:cs typeface="+mn-cs"/>
              </a:rPr>
              <a:t>The invoked functionality depends on the type of the pointer (or reference) used to invoke the function, not the type of the object for which the member function is </a:t>
            </a:r>
            <a:r>
              <a:rPr lang="en-US" sz="2200" b="1" kern="1200" dirty="0" smtClean="0">
                <a:solidFill>
                  <a:srgbClr val="000000"/>
                </a:solidFill>
                <a:latin typeface="Arial (Body)"/>
                <a:ea typeface="+mn-ea"/>
                <a:cs typeface="+mn-cs"/>
              </a:rPr>
              <a:t>called.</a:t>
            </a:r>
            <a:endParaRPr lang="en-US" sz="2200" b="1" kern="1200" dirty="0">
              <a:solidFill>
                <a:srgbClr val="000000"/>
              </a:solidFill>
              <a:latin typeface="Arial (Body)"/>
              <a:ea typeface="+mn-ea"/>
              <a:cs typeface="+mn-cs"/>
            </a:endParaRPr>
          </a:p>
        </p:txBody>
      </p:sp>
    </p:spTree>
    <p:extLst>
      <p:ext uri="{BB962C8B-B14F-4D97-AF65-F5344CB8AC3E}">
        <p14:creationId xmlns:p14="http://schemas.microsoft.com/office/powerpoint/2010/main" val="2699896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12.3.2 Aiming Derived-Class Pointers at Base-Class Objects</a:t>
            </a:r>
            <a:endParaRPr lang="en-US"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In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12.2, we attempt to aim a derived-class pointer at a base-class object.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 compiler generates an </a:t>
            </a:r>
            <a:r>
              <a:rPr lang="en-US" altLang="en-US" sz="2400" kern="1200" dirty="0" smtClean="0">
                <a:solidFill>
                  <a:srgbClr val="000000"/>
                </a:solidFill>
                <a:latin typeface="Arial (Body)"/>
                <a:ea typeface="+mn-ea"/>
                <a:cs typeface="+mn-cs"/>
              </a:rPr>
              <a:t>error.</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compiler prevents this assignment, because a </a:t>
            </a:r>
            <a:r>
              <a:rPr lang="en-US" altLang="en-US" sz="2400" kern="1200" dirty="0">
                <a:solidFill>
                  <a:srgbClr val="000000"/>
                </a:solidFill>
                <a:latin typeface="Consolas" panose="020B0609020204030204" pitchFamily="49" charset="0"/>
                <a:ea typeface="+mn-ea"/>
                <a:cs typeface="+mn-cs"/>
              </a:rPr>
              <a:t>CommissionEmployee</a:t>
            </a:r>
            <a:r>
              <a:rPr lang="en-US" altLang="en-US" sz="2400" kern="1200" dirty="0">
                <a:solidFill>
                  <a:srgbClr val="000000"/>
                </a:solidFill>
                <a:latin typeface="Arial (Body)"/>
                <a:ea typeface="+mn-ea"/>
                <a:cs typeface="+mn-cs"/>
              </a:rPr>
              <a:t> is </a:t>
            </a:r>
            <a:r>
              <a:rPr lang="en-US" altLang="en-US" sz="2400" b="1" kern="1200" dirty="0">
                <a:solidFill>
                  <a:srgbClr val="000000"/>
                </a:solidFill>
                <a:latin typeface="Arial (Body)"/>
                <a:ea typeface="+mn-ea"/>
                <a:cs typeface="+mn-cs"/>
              </a:rPr>
              <a:t>not</a:t>
            </a:r>
            <a:r>
              <a:rPr lang="en-US" altLang="en-US" sz="2400" kern="1200" dirty="0">
                <a:solidFill>
                  <a:srgbClr val="000000"/>
                </a:solidFill>
                <a:latin typeface="Arial (Body)"/>
                <a:ea typeface="+mn-ea"/>
                <a:cs typeface="+mn-cs"/>
              </a:rPr>
              <a:t> a </a:t>
            </a: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271470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smtClean="0"/>
              <a:t>Figure </a:t>
            </a:r>
            <a:r>
              <a:rPr lang="en-US" dirty="0"/>
              <a:t>12.2 </a:t>
            </a:r>
            <a:r>
              <a:rPr lang="en-US" dirty="0" smtClean="0"/>
              <a:t>Aiming </a:t>
            </a:r>
            <a:r>
              <a:rPr lang="en-US" dirty="0"/>
              <a:t>a </a:t>
            </a:r>
            <a:r>
              <a:rPr lang="en-US" dirty="0" smtClean="0"/>
              <a:t>Derived-Class Pointer </a:t>
            </a:r>
            <a:r>
              <a:rPr lang="en-US" dirty="0"/>
              <a:t>at a </a:t>
            </a:r>
            <a:r>
              <a:rPr lang="en-US" dirty="0" smtClean="0"/>
              <a:t>Base-Class Object</a:t>
            </a:r>
            <a:endParaRPr lang="en-US" dirty="0">
              <a:latin typeface="Times New Roman" panose="02020603050405020304" pitchFamily="18" charset="0"/>
            </a:endParaRPr>
          </a:p>
        </p:txBody>
      </p:sp>
      <p:pic>
        <p:nvPicPr>
          <p:cNvPr id="3" name="Picture 2" descr="Computer code has 14 lines. The lines read as follows. Line 1. forward slash forward slash F i g period 12 period 2 colon f i g 12 underscore 02 period c p p. Line 2. forward slash forward slash Aiming a derived hyphen class pointer at a base hyphen class object period. Line 3. hash include double quote Commission Employee period h double quote. Line 4. hash include double quote Base Plus Commission Employee period h double quote. Line 5. blank. Line 6. i n t main left parenthesis right parenthesis left brace. Line 7, indented once. Commission Employee commission Employee left brace. Line 8, indented twice. double quote Sue double quote comma double quote Jones double quote comma double quote 2 2 2 hyphen 2 2 hyphen 2 2 2 2 double quote comma 10000 comma 0.06 right brace semicolon. Line 9. blank. Line 10, indented once. forward slash forward slash aim derived hyphen class pointer at base hyphen class object. Line 11, indented once. forward slash forward slash Error colon a Commission Employee is not a Base Plus Commission Employee. Line 12, indented once. Base Plus Commission Employee asterisk base Plus Commission Employee P t r left brace. Line 13, indented twice. ampersand commission Employee right brace semicolon. Lines 10 to 13 are highlighted. Line 14. right brace. Microsoft Visual C plus plus compiler error message has 3 lines. The lines read as follows. Line 1. c colon back slash examples back slash c h 12 back slash f i g 12 underscore 02 back slash f i g 12 underscore 02 period c p p left parenthesis 13 right parenthesis colon. Line 2. error C 2440 colon single quote initializing single quote colon cannot convert from single quote Commission Employee asterisk single quote. Line 3. to single quote Base Plus Commission Employee asterisk single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473" y="1673727"/>
            <a:ext cx="7133054" cy="4092448"/>
          </a:xfrm>
          <a:prstGeom prst="rect">
            <a:avLst/>
          </a:prstGeom>
        </p:spPr>
      </p:pic>
    </p:spTree>
    <p:extLst>
      <p:ext uri="{BB962C8B-B14F-4D97-AF65-F5344CB8AC3E}">
        <p14:creationId xmlns:p14="http://schemas.microsoft.com/office/powerpoint/2010/main" val="22745411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sz="3200" kern="1200" dirty="0" smtClean="0">
                <a:latin typeface="Times New Roman" panose="02020603050405020304" pitchFamily="18" charset="0"/>
                <a:ea typeface="+mj-ea"/>
              </a:rPr>
              <a:t>12.3.3 Derived-Class Member-Function Calls Via Base-Class Pointers </a:t>
            </a:r>
            <a:r>
              <a:rPr lang="en-US" sz="2000" b="0" kern="1200" dirty="0" smtClean="0">
                <a:latin typeface="Times New Roman" panose="02020603050405020304" pitchFamily="18" charset="0"/>
                <a:ea typeface="+mj-ea"/>
              </a:rPr>
              <a:t>(1 of 2)</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Off a base-class pointer, the compiler allows us to invoke </a:t>
            </a:r>
            <a:r>
              <a:rPr lang="en-US" altLang="en-US" sz="2400" b="1" kern="1200" dirty="0">
                <a:solidFill>
                  <a:srgbClr val="000000"/>
                </a:solidFill>
                <a:latin typeface="Arial (Body)"/>
                <a:ea typeface="+mn-ea"/>
                <a:cs typeface="+mn-cs"/>
              </a:rPr>
              <a:t>only</a:t>
            </a:r>
            <a:r>
              <a:rPr lang="en-US" altLang="en-US" sz="2400" kern="1200" dirty="0">
                <a:solidFill>
                  <a:srgbClr val="000000"/>
                </a:solidFill>
                <a:latin typeface="Arial (Body)"/>
                <a:ea typeface="+mn-ea"/>
                <a:cs typeface="+mn-cs"/>
              </a:rPr>
              <a:t> base-class member functions.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a base-class pointer is aimed at a derived-class object, and an attempt is made to access a </a:t>
            </a:r>
            <a:r>
              <a:rPr lang="en-US" altLang="en-US" sz="2400" b="1" kern="1200" dirty="0">
                <a:solidFill>
                  <a:srgbClr val="000000"/>
                </a:solidFill>
                <a:latin typeface="Arial (Body)"/>
                <a:ea typeface="+mn-ea"/>
                <a:cs typeface="+mn-cs"/>
              </a:rPr>
              <a:t>derived-class-only member function</a:t>
            </a:r>
            <a:r>
              <a:rPr lang="en-US" altLang="en-US" sz="2400" kern="1200" dirty="0">
                <a:solidFill>
                  <a:srgbClr val="000000"/>
                </a:solidFill>
                <a:latin typeface="Arial (Body)"/>
                <a:ea typeface="+mn-ea"/>
                <a:cs typeface="+mn-cs"/>
              </a:rPr>
              <a:t>, a compilation error will occur</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Figure 12.3 shows the consequences of attempting to invoke a derived-class-only member function off a base-class pointer.</a:t>
            </a:r>
          </a:p>
        </p:txBody>
      </p:sp>
    </p:spTree>
    <p:extLst>
      <p:ext uri="{BB962C8B-B14F-4D97-AF65-F5344CB8AC3E}">
        <p14:creationId xmlns:p14="http://schemas.microsoft.com/office/powerpoint/2010/main" val="5445116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b">
            <a:spAutoFit/>
          </a:bodyPr>
          <a:lstStyle/>
          <a:p>
            <a:r>
              <a:rPr lang="en-US" sz="3000" dirty="0" smtClean="0"/>
              <a:t>Figure </a:t>
            </a:r>
            <a:r>
              <a:rPr lang="en-US" sz="3000" dirty="0"/>
              <a:t>12.3 </a:t>
            </a:r>
            <a:r>
              <a:rPr lang="en-US" sz="3000" dirty="0" smtClean="0"/>
              <a:t>Attempting </a:t>
            </a:r>
            <a:r>
              <a:rPr lang="en-US" sz="3000" dirty="0"/>
              <a:t>to </a:t>
            </a:r>
            <a:r>
              <a:rPr lang="en-US" sz="3000" dirty="0" smtClean="0"/>
              <a:t>Invoke Derived-Class-Only Functions </a:t>
            </a:r>
            <a:r>
              <a:rPr lang="en-US" sz="3000" dirty="0"/>
              <a:t>via a </a:t>
            </a:r>
            <a:r>
              <a:rPr lang="en-US" sz="3000" dirty="0" smtClean="0"/>
              <a:t>Base-Class Pointer </a:t>
            </a:r>
            <a:r>
              <a:rPr lang="en-US" sz="2000" b="0" dirty="0" smtClean="0"/>
              <a:t>(1 of 2)</a:t>
            </a:r>
            <a:endParaRPr lang="en-US" sz="2000" b="0" dirty="0">
              <a:latin typeface="Times New Roman" panose="02020603050405020304" pitchFamily="18" charset="0"/>
            </a:endParaRPr>
          </a:p>
        </p:txBody>
      </p:sp>
      <p:pic>
        <p:nvPicPr>
          <p:cNvPr id="3" name="Picture 2" descr="Computer code has 28 lines. The lines read as follows. Line 1. forward slash forward slash F i g period 12 period 3 colon f i g 12 underscore 03 period c p p. Line 2. forward slash forward slash Attempting to invoke derived hyphen class hyphen only member functions. Line 3. forward slash forward slash via a base hyphen class pointer period. Line 4. hash include left angle bracket string right angle bracket. Line 5. hash include double quote Commission Employee period h double quote. Line 6. hash include double quote Base Plus Commission Employee period h double quote. Line 7. using namespace s t d semicolon. Line 8. blank. Line 9. i n t main left parenthesis right parenthesis left brace. Line 10, indented once. Base Plus Commission Employee base Plus Commission Employee left brace. Line 11, indented twice. double quote Bob double quote comma double quote Lewis double quote comma double quote 3 3 3 hyphen 3 3 hyphen 3 3 3 3 double quote comma 5000 comma 0.04 comma 300 right brace semicolon. Line 12. blank. Line 13, indented once. forward slash forward slash aim base hyphen class pointer at derived hyphen class object left parenthesis allowed right parenthesis. Line 14, indented once. Commission Employee asterisk commission Employee P t r left brace ampersand base Plus Commission Employee right brace semicolon. Line 15. blank. Line 16, indented once. forward slash forward slash invoke base hyphen class member functions on derived hyphen class. Line 17, indented once. forward slash forward slash object through base hyphen class pointer left parenthesis allowed right parenthesis. Line 18, indented once. string first Name left brace commission Employee P t r hyphen right angle bracket get First Name left parenthesis right parenthesis right brace semicolon. Line 19, indented once. string last Name left brace commission Employee P t r hyphen right angle bracket get Last Name left parenthesis right parenthesis right brace semicolon. Line 20, indented once. string s s n left brace commission Employee P t r hyphen right angle bracket get Social Security Number left parenthesis right parenthesis right brace semicolon. Line 21, indented once. double gross Sales left brace commission Employee P t r hyphen right angle bracket get Gross Sales left parenthesis right parenthesis right brace semicolon. Line 22, indented once. double commission Rate left brace commission Employee P t r hyphen right angle bracket get Commission Rate left parenthesis right parenthesis right brace semicolon."/>
          <p:cNvPicPr>
            <a:picLocks noChangeAspect="1"/>
          </p:cNvPicPr>
          <p:nvPr/>
        </p:nvPicPr>
        <p:blipFill rotWithShape="1">
          <a:blip r:embed="rId2">
            <a:extLst>
              <a:ext uri="{28A0092B-C50C-407E-A947-70E740481C1C}">
                <a14:useLocalDpi xmlns:a14="http://schemas.microsoft.com/office/drawing/2010/main" val="0"/>
              </a:ext>
            </a:extLst>
          </a:blip>
          <a:srcRect b="3635"/>
          <a:stretch/>
        </p:blipFill>
        <p:spPr>
          <a:xfrm>
            <a:off x="1069810" y="1854171"/>
            <a:ext cx="7004379" cy="4016982"/>
          </a:xfrm>
          <a:prstGeom prst="rect">
            <a:avLst/>
          </a:prstGeom>
        </p:spPr>
      </p:pic>
    </p:spTree>
    <p:extLst>
      <p:ext uri="{BB962C8B-B14F-4D97-AF65-F5344CB8AC3E}">
        <p14:creationId xmlns:p14="http://schemas.microsoft.com/office/powerpoint/2010/main" val="32193798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b">
            <a:spAutoFit/>
          </a:bodyPr>
          <a:lstStyle/>
          <a:p>
            <a:r>
              <a:rPr lang="en-US" sz="3000" dirty="0" smtClean="0"/>
              <a:t>Figure 12.3 Attempting to Invoke Derived-Class-Only Functions via a Base-Class Pointer </a:t>
            </a:r>
            <a:r>
              <a:rPr lang="en-US" sz="2000" b="0" dirty="0" smtClean="0"/>
              <a:t>(2 of 2</a:t>
            </a:r>
            <a:r>
              <a:rPr lang="en-US" sz="2000" b="0" dirty="0"/>
              <a:t>)</a:t>
            </a:r>
            <a:endParaRPr lang="en-US" dirty="0">
              <a:latin typeface="Times New Roman" panose="02020603050405020304" pitchFamily="18" charset="0"/>
            </a:endParaRPr>
          </a:p>
        </p:txBody>
      </p:sp>
      <p:pic>
        <p:nvPicPr>
          <p:cNvPr id="3" name="Picture 2" descr="The code continues. Line 23. blank. Line 24, indented once. forward slash forward slash attempt to invoke derived hyphen class hyphen only member functions. Line 25, indented once. forward slash forward slash on derived hyphen class object through base hyphen class pointer left parenthesis disallowed right parenthesis. Line 26, indented once. double base Salary left brace commission Employee P t r hyphen greater than sign get Base Salary left parenthesis right parenthesis right brace semicolon. Line 27, indented once. commission Employee P t r hyphen greater than sign set Base Salary left parenthesis 500 right parenthesis semicolon. Line 28. right brace. G N U C plus plus compiler error messages has 7 lines. The lines read as follows. Line 1. f i g 12 underscore 03 period c p p colon 26 colon 45 colon error colon single quote class Commission Employee single quote has no member named. Line 2. Single quote get Base Salary single quote. Line 3. double base Salary left brace commission Employee P t r hyphen greater than sign get Base Salary left parenthesis right parenthesis right brace semicolon. Line 4. caret. Line 5. f i g 12 underscore 03 period c p p colon 27 colon 27 colon error colon single quote class Commission Employee single quote has no member named. Line 6. Single quote set Base Salary single quote. Line 7. Commission Employee P t r hyphen right angle bracket set Base Salary left parenthesis 500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47" y="1688235"/>
            <a:ext cx="8331506" cy="3718005"/>
          </a:xfrm>
          <a:prstGeom prst="rect">
            <a:avLst/>
          </a:prstGeom>
        </p:spPr>
      </p:pic>
    </p:spTree>
    <p:extLst>
      <p:ext uri="{BB962C8B-B14F-4D97-AF65-F5344CB8AC3E}">
        <p14:creationId xmlns:p14="http://schemas.microsoft.com/office/powerpoint/2010/main" val="38521161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sz="3200" kern="1200" dirty="0" smtClean="0">
                <a:latin typeface="Times New Roman" panose="02020603050405020304" pitchFamily="18" charset="0"/>
                <a:ea typeface="+mj-ea"/>
              </a:rPr>
              <a:t>12.3.3 Derived-Class Member-Function Calls Via Base-Class Pointers </a:t>
            </a:r>
            <a:r>
              <a:rPr lang="en-US" sz="2000" b="0" kern="1200" dirty="0" smtClean="0">
                <a:latin typeface="Times New Roman" panose="02020603050405020304" pitchFamily="18" charset="0"/>
                <a:ea typeface="+mj-ea"/>
              </a:rPr>
              <a:t>(2 of 2)</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200" b="1" kern="1200" dirty="0">
                <a:solidFill>
                  <a:srgbClr val="000000"/>
                </a:solidFill>
                <a:latin typeface="Arial (Body)"/>
                <a:ea typeface="+mn-ea"/>
                <a:cs typeface="+mn-cs"/>
              </a:rPr>
              <a:t>Downcasting</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The compiler will allow access to derived-class-only members from a base-class pointer that is aimed at a derived-class object </a:t>
            </a:r>
            <a:r>
              <a:rPr lang="en-US" sz="2200" b="1" kern="1200" dirty="0">
                <a:solidFill>
                  <a:srgbClr val="000000"/>
                </a:solidFill>
                <a:latin typeface="Arial (Body)"/>
                <a:ea typeface="+mn-ea"/>
                <a:cs typeface="+mn-cs"/>
              </a:rPr>
              <a:t>if </a:t>
            </a:r>
            <a:r>
              <a:rPr lang="en-US" sz="2200" kern="1200" dirty="0">
                <a:solidFill>
                  <a:srgbClr val="000000"/>
                </a:solidFill>
                <a:latin typeface="Arial (Body)"/>
                <a:ea typeface="+mn-ea"/>
                <a:cs typeface="+mn-cs"/>
              </a:rPr>
              <a:t>we explicitly cast the base-class pointer to a derived-class pointer—known as </a:t>
            </a:r>
            <a:r>
              <a:rPr lang="en-US" sz="2200" b="1" kern="1200" dirty="0">
                <a:solidFill>
                  <a:srgbClr val="000000"/>
                </a:solidFill>
                <a:latin typeface="Arial (Body)"/>
                <a:ea typeface="+mn-ea"/>
                <a:cs typeface="+mn-cs"/>
              </a:rPr>
              <a:t>downcasting.</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Downcasting allows a derived-class-specific operation on a derived-class object pointed to by a base-class pointer.</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After a downcast, the program </a:t>
            </a:r>
            <a:r>
              <a:rPr lang="en-US" sz="2200" b="1" kern="1200" dirty="0">
                <a:solidFill>
                  <a:srgbClr val="000000"/>
                </a:solidFill>
                <a:latin typeface="Arial (Body)"/>
                <a:ea typeface="+mn-ea"/>
                <a:cs typeface="+mn-cs"/>
              </a:rPr>
              <a:t>can</a:t>
            </a:r>
            <a:r>
              <a:rPr lang="en-US" sz="2200" kern="1200" dirty="0">
                <a:solidFill>
                  <a:srgbClr val="000000"/>
                </a:solidFill>
                <a:latin typeface="Arial (Body)"/>
                <a:ea typeface="+mn-ea"/>
                <a:cs typeface="+mn-cs"/>
              </a:rPr>
              <a:t> invoke derived-class functions that are not in the base class.</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Section 12.8 demonstrates how to </a:t>
            </a:r>
            <a:r>
              <a:rPr lang="en-US" sz="2200" b="1" kern="1200" dirty="0">
                <a:solidFill>
                  <a:srgbClr val="000000"/>
                </a:solidFill>
                <a:latin typeface="Arial (Body)"/>
                <a:ea typeface="+mn-ea"/>
                <a:cs typeface="+mn-cs"/>
              </a:rPr>
              <a:t>safely</a:t>
            </a:r>
            <a:r>
              <a:rPr lang="en-US" sz="2200" kern="1200" dirty="0">
                <a:solidFill>
                  <a:srgbClr val="000000"/>
                </a:solidFill>
                <a:latin typeface="Arial (Body)"/>
                <a:ea typeface="+mn-ea"/>
                <a:cs typeface="+mn-cs"/>
              </a:rPr>
              <a:t> use downcasting.</a:t>
            </a:r>
          </a:p>
        </p:txBody>
      </p:sp>
    </p:spTree>
    <p:extLst>
      <p:ext uri="{BB962C8B-B14F-4D97-AF65-F5344CB8AC3E}">
        <p14:creationId xmlns:p14="http://schemas.microsoft.com/office/powerpoint/2010/main" val="1643068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Learning Objectives </a:t>
            </a:r>
            <a:r>
              <a:rPr lang="en-US" sz="2000" b="0" dirty="0" smtClean="0">
                <a:solidFill>
                  <a:schemeClr val="tx2"/>
                </a:solidFill>
              </a:rPr>
              <a:t>(2 </a:t>
            </a:r>
            <a:r>
              <a:rPr lang="en-US" sz="2000" b="0" dirty="0">
                <a:solidFill>
                  <a:schemeClr val="tx2"/>
                </a:solidFill>
              </a:rPr>
              <a:t>of 3)</a:t>
            </a:r>
            <a:endParaRPr lang="en-US" dirty="0">
              <a:solidFill>
                <a:schemeClr val="tx2"/>
              </a:solidFill>
            </a:endParaRPr>
          </a:p>
        </p:txBody>
      </p:sp>
      <p:sp>
        <p:nvSpPr>
          <p:cNvPr id="3" name="Text Placeholder 2"/>
          <p:cNvSpPr>
            <a:spLocks noGrp="1"/>
          </p:cNvSpPr>
          <p:nvPr>
            <p:ph idx="1"/>
          </p:nvPr>
        </p:nvSpPr>
        <p:spPr/>
        <p:txBody>
          <a:bodyPr/>
          <a:lstStyle/>
          <a:p>
            <a:pPr marL="255600" indent="-255600">
              <a:buSzPct val="100000"/>
            </a:pPr>
            <a:r>
              <a:rPr lang="en-US" sz="2400" dirty="0">
                <a:latin typeface="+mn-lt"/>
              </a:rPr>
              <a:t>Use C++11’s </a:t>
            </a:r>
            <a:r>
              <a:rPr lang="en-US" sz="2400" dirty="0">
                <a:latin typeface="Consolas" panose="020B0609020204030204" pitchFamily="49" charset="0"/>
              </a:rPr>
              <a:t>final</a:t>
            </a:r>
            <a:r>
              <a:rPr lang="en-US" sz="2400" dirty="0">
                <a:latin typeface="+mn-lt"/>
              </a:rPr>
              <a:t> </a:t>
            </a:r>
            <a:r>
              <a:rPr lang="en-US" sz="2400" dirty="0" smtClean="0">
                <a:latin typeface="+mn-lt"/>
              </a:rPr>
              <a:t>keyword to </a:t>
            </a:r>
            <a:r>
              <a:rPr lang="en-US" sz="2400" dirty="0">
                <a:latin typeface="+mn-lt"/>
              </a:rPr>
              <a:t>indicate that a </a:t>
            </a:r>
            <a:r>
              <a:rPr lang="en-US" sz="2400" dirty="0" smtClean="0">
                <a:latin typeface="+mn-lt"/>
              </a:rPr>
              <a:t>base-class virtual </a:t>
            </a:r>
            <a:r>
              <a:rPr lang="en-US" sz="2400" dirty="0">
                <a:latin typeface="+mn-lt"/>
              </a:rPr>
              <a:t>function cannot </a:t>
            </a:r>
            <a:r>
              <a:rPr lang="en-US" sz="2400" dirty="0" smtClean="0">
                <a:latin typeface="+mn-lt"/>
              </a:rPr>
              <a:t>be overridden.</a:t>
            </a:r>
          </a:p>
          <a:p>
            <a:pPr marL="255600" indent="-255600">
              <a:buSzPct val="100000"/>
            </a:pPr>
            <a:r>
              <a:rPr lang="en-US" sz="2400" dirty="0">
                <a:latin typeface="+mn-lt"/>
              </a:rPr>
              <a:t>Create an </a:t>
            </a:r>
            <a:r>
              <a:rPr lang="en-US" sz="2400" dirty="0" smtClean="0">
                <a:latin typeface="+mn-lt"/>
              </a:rPr>
              <a:t>inheritance hierarchy </a:t>
            </a:r>
            <a:r>
              <a:rPr lang="en-US" sz="2400" dirty="0">
                <a:latin typeface="+mn-lt"/>
              </a:rPr>
              <a:t>with both </a:t>
            </a:r>
            <a:r>
              <a:rPr lang="en-US" sz="2400" dirty="0" smtClean="0">
                <a:latin typeface="+mn-lt"/>
              </a:rPr>
              <a:t>abstract and </a:t>
            </a:r>
            <a:r>
              <a:rPr lang="en-US" sz="2400" dirty="0">
                <a:latin typeface="+mn-lt"/>
              </a:rPr>
              <a:t>concrete classes</a:t>
            </a:r>
            <a:r>
              <a:rPr lang="en-US" sz="2400" dirty="0" smtClean="0">
                <a:latin typeface="+mn-lt"/>
              </a:rPr>
              <a:t>.</a:t>
            </a:r>
          </a:p>
          <a:p>
            <a:pPr marL="255600" indent="-255600">
              <a:buSzPct val="100000"/>
            </a:pPr>
            <a:r>
              <a:rPr lang="en-US" sz="2400" dirty="0">
                <a:latin typeface="+mn-lt"/>
              </a:rPr>
              <a:t>Determine an object’s type </a:t>
            </a:r>
            <a:r>
              <a:rPr lang="en-US" sz="2400" dirty="0" smtClean="0">
                <a:latin typeface="+mn-lt"/>
              </a:rPr>
              <a:t>at runtime </a:t>
            </a:r>
            <a:r>
              <a:rPr lang="en-US" sz="2400" dirty="0">
                <a:latin typeface="+mn-lt"/>
              </a:rPr>
              <a:t>using runtime </a:t>
            </a:r>
            <a:r>
              <a:rPr lang="en-US" sz="2400" dirty="0" smtClean="0">
                <a:latin typeface="+mn-lt"/>
              </a:rPr>
              <a:t>type information </a:t>
            </a:r>
            <a:r>
              <a:rPr lang="en-US" sz="2400" dirty="0">
                <a:latin typeface="+mn-lt"/>
              </a:rPr>
              <a:t>(</a:t>
            </a:r>
            <a:r>
              <a:rPr lang="en-US" sz="2400" dirty="0" smtClean="0">
                <a:latin typeface="+mn-lt"/>
              </a:rPr>
              <a:t>R</a:t>
            </a:r>
            <a:r>
              <a:rPr lang="en-US" sz="100" dirty="0" smtClean="0">
                <a:latin typeface="+mn-lt"/>
              </a:rPr>
              <a:t> </a:t>
            </a:r>
            <a:r>
              <a:rPr lang="en-US" sz="2400" dirty="0" smtClean="0">
                <a:latin typeface="+mn-lt"/>
              </a:rPr>
              <a:t>T</a:t>
            </a:r>
            <a:r>
              <a:rPr lang="en-US" sz="100" dirty="0" smtClean="0">
                <a:latin typeface="+mn-lt"/>
              </a:rPr>
              <a:t> </a:t>
            </a:r>
            <a:r>
              <a:rPr lang="en-US" sz="2400" dirty="0" smtClean="0">
                <a:latin typeface="+mn-lt"/>
              </a:rPr>
              <a:t>T</a:t>
            </a:r>
            <a:r>
              <a:rPr lang="en-US" sz="100" dirty="0" smtClean="0">
                <a:latin typeface="+mn-lt"/>
              </a:rPr>
              <a:t> </a:t>
            </a:r>
            <a:r>
              <a:rPr lang="en-US" sz="2400" dirty="0" smtClean="0">
                <a:latin typeface="+mn-lt"/>
              </a:rPr>
              <a:t>I), </a:t>
            </a:r>
            <a:r>
              <a:rPr lang="en-US" sz="2400" dirty="0" smtClean="0">
                <a:latin typeface="Consolas" panose="020B0609020204030204" pitchFamily="49" charset="0"/>
              </a:rPr>
              <a:t>dynamic_cast</a:t>
            </a:r>
            <a:r>
              <a:rPr lang="en-US" sz="2400" dirty="0">
                <a:latin typeface="+mn-lt"/>
              </a:rPr>
              <a:t>,</a:t>
            </a:r>
            <a:r>
              <a:rPr lang="en-US" sz="2400" dirty="0">
                <a:latin typeface="Consolas" panose="020B0609020204030204" pitchFamily="49" charset="0"/>
              </a:rPr>
              <a:t> </a:t>
            </a:r>
            <a:r>
              <a:rPr lang="en-US" sz="2400" dirty="0" smtClean="0">
                <a:latin typeface="Consolas" panose="020B0609020204030204" pitchFamily="49" charset="0"/>
              </a:rPr>
              <a:t>typei</a:t>
            </a:r>
            <a:r>
              <a:rPr lang="en-US" sz="100" dirty="0" smtClean="0">
                <a:latin typeface="Consolas" panose="020B0609020204030204" pitchFamily="49" charset="0"/>
              </a:rPr>
              <a:t> </a:t>
            </a:r>
            <a:r>
              <a:rPr lang="en-US" sz="2400" dirty="0" smtClean="0">
                <a:latin typeface="Consolas" panose="020B0609020204030204" pitchFamily="49" charset="0"/>
              </a:rPr>
              <a:t>d</a:t>
            </a:r>
            <a:r>
              <a:rPr lang="en-US" sz="2400" dirty="0" smtClean="0">
                <a:latin typeface="+mn-lt"/>
              </a:rPr>
              <a:t> and </a:t>
            </a:r>
            <a:r>
              <a:rPr lang="en-US" sz="2400" dirty="0">
                <a:latin typeface="Consolas" panose="020B0609020204030204" pitchFamily="49" charset="0"/>
              </a:rPr>
              <a:t>type_info</a:t>
            </a:r>
            <a:r>
              <a:rPr lang="en-US" sz="2400" dirty="0">
                <a:latin typeface="+mn-lt"/>
              </a:rPr>
              <a:t>.</a:t>
            </a:r>
          </a:p>
        </p:txBody>
      </p:sp>
    </p:spTree>
    <p:extLst>
      <p:ext uri="{BB962C8B-B14F-4D97-AF65-F5344CB8AC3E}">
        <p14:creationId xmlns:p14="http://schemas.microsoft.com/office/powerpoint/2010/main" val="41467813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12.4.1 Why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Functions Are Useful</a:t>
            </a:r>
            <a:endParaRPr lang="en-US"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80128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Suppose that shape classes such as </a:t>
            </a:r>
            <a:r>
              <a:rPr lang="en-US" sz="2000" kern="1200" dirty="0">
                <a:solidFill>
                  <a:srgbClr val="000000"/>
                </a:solidFill>
                <a:latin typeface="Consolas" panose="020B0609020204030204" pitchFamily="49" charset="0"/>
                <a:ea typeface="+mn-ea"/>
                <a:cs typeface="+mn-cs"/>
              </a:rPr>
              <a:t>Circle</a:t>
            </a:r>
            <a:r>
              <a:rPr lang="en-US" sz="2000" kern="1200" dirty="0">
                <a:solidFill>
                  <a:srgbClr val="000000"/>
                </a:solidFill>
                <a:latin typeface="Arial (Body)"/>
                <a:ea typeface="+mn-ea"/>
                <a:cs typeface="+mn-cs"/>
              </a:rPr>
              <a:t>, </a:t>
            </a:r>
            <a:r>
              <a:rPr lang="en-US" sz="2000" kern="1200" dirty="0">
                <a:solidFill>
                  <a:srgbClr val="000000"/>
                </a:solidFill>
                <a:latin typeface="Consolas" panose="020B0609020204030204" pitchFamily="49" charset="0"/>
                <a:ea typeface="+mn-ea"/>
                <a:cs typeface="+mn-cs"/>
              </a:rPr>
              <a:t>Triangle</a:t>
            </a:r>
            <a:r>
              <a:rPr lang="en-US" sz="2000" kern="1200" dirty="0">
                <a:solidFill>
                  <a:srgbClr val="000000"/>
                </a:solidFill>
                <a:latin typeface="Arial (Body)"/>
                <a:ea typeface="+mn-ea"/>
                <a:cs typeface="+mn-cs"/>
              </a:rPr>
              <a:t>, </a:t>
            </a:r>
            <a:r>
              <a:rPr lang="en-US" sz="2000" kern="1200" dirty="0">
                <a:solidFill>
                  <a:srgbClr val="000000"/>
                </a:solidFill>
                <a:latin typeface="Consolas" panose="020B0609020204030204" pitchFamily="49" charset="0"/>
                <a:ea typeface="+mn-ea"/>
                <a:cs typeface="+mn-cs"/>
              </a:rPr>
              <a:t>Rectangle</a:t>
            </a:r>
            <a:r>
              <a:rPr lang="en-US" sz="2000" kern="1200" dirty="0">
                <a:solidFill>
                  <a:srgbClr val="000000"/>
                </a:solidFill>
                <a:latin typeface="Arial (Body)"/>
                <a:ea typeface="+mn-ea"/>
                <a:cs typeface="+mn-cs"/>
              </a:rPr>
              <a:t> and </a:t>
            </a:r>
            <a:r>
              <a:rPr lang="en-US" sz="2000" kern="1200" dirty="0">
                <a:solidFill>
                  <a:srgbClr val="000000"/>
                </a:solidFill>
                <a:latin typeface="Consolas" panose="020B0609020204030204" pitchFamily="49" charset="0"/>
                <a:ea typeface="+mn-ea"/>
                <a:cs typeface="+mn-cs"/>
              </a:rPr>
              <a:t>Square</a:t>
            </a:r>
            <a:r>
              <a:rPr lang="en-US" sz="2000" kern="1200" dirty="0">
                <a:solidFill>
                  <a:srgbClr val="000000"/>
                </a:solidFill>
                <a:latin typeface="Arial (Body)"/>
                <a:ea typeface="+mn-ea"/>
                <a:cs typeface="+mn-cs"/>
              </a:rPr>
              <a:t> are all derived from base class </a:t>
            </a:r>
            <a:r>
              <a:rPr lang="en-US" sz="2000" kern="1200" dirty="0">
                <a:solidFill>
                  <a:srgbClr val="000000"/>
                </a:solidFill>
                <a:latin typeface="Consolas" panose="020B0609020204030204" pitchFamily="49" charset="0"/>
                <a:ea typeface="+mn-ea"/>
                <a:cs typeface="+mn-cs"/>
              </a:rPr>
              <a:t>Shape</a:t>
            </a:r>
            <a:r>
              <a:rPr lang="en-US" sz="20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mn-cs"/>
              </a:rPr>
              <a:t>Each of these classes might be endowed with the ability to </a:t>
            </a:r>
            <a:r>
              <a:rPr lang="en-US" sz="2000" b="1" kern="1200" dirty="0">
                <a:solidFill>
                  <a:srgbClr val="000000"/>
                </a:solidFill>
                <a:latin typeface="Arial (Body)"/>
                <a:ea typeface="+mn-ea"/>
                <a:cs typeface="+mn-cs"/>
              </a:rPr>
              <a:t>draw itself </a:t>
            </a:r>
            <a:r>
              <a:rPr lang="en-US" sz="2000" kern="1200" dirty="0">
                <a:solidFill>
                  <a:srgbClr val="000000"/>
                </a:solidFill>
                <a:latin typeface="Arial (Body)"/>
                <a:ea typeface="+mn-ea"/>
                <a:cs typeface="+mn-cs"/>
              </a:rPr>
              <a:t>via a member function </a:t>
            </a:r>
            <a:r>
              <a:rPr lang="en-US" sz="2000" kern="1200" dirty="0">
                <a:solidFill>
                  <a:srgbClr val="000000"/>
                </a:solidFill>
                <a:latin typeface="Consolas" panose="020B0609020204030204" pitchFamily="49" charset="0"/>
                <a:ea typeface="+mn-ea"/>
                <a:cs typeface="+mn-cs"/>
              </a:rPr>
              <a:t>draw</a:t>
            </a:r>
            <a:r>
              <a:rPr lang="en-US" sz="2000" kern="1200" dirty="0">
                <a:solidFill>
                  <a:srgbClr val="000000"/>
                </a:solidFill>
                <a:latin typeface="Arial (Body)"/>
                <a:ea typeface="+mn-ea"/>
                <a:cs typeface="+mn-cs"/>
              </a:rPr>
              <a:t>, but the function for each shape is quite different.</a:t>
            </a: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mn-cs"/>
              </a:rPr>
              <a:t>In a program that draws a set of shapes, it would be useful to be able to treat all the shapes generally as objects of the base class </a:t>
            </a:r>
            <a:r>
              <a:rPr lang="en-US" sz="2000" kern="1200" dirty="0">
                <a:solidFill>
                  <a:srgbClr val="000000"/>
                </a:solidFill>
                <a:latin typeface="Consolas" panose="020B0609020204030204" pitchFamily="49" charset="0"/>
                <a:ea typeface="+mn-ea"/>
                <a:cs typeface="+mn-cs"/>
              </a:rPr>
              <a:t>Shape</a:t>
            </a:r>
            <a:r>
              <a:rPr lang="en-US" sz="20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mn-cs"/>
              </a:rPr>
              <a:t>To draw any shape, we could simply use a base-class </a:t>
            </a:r>
            <a:r>
              <a:rPr lang="en-US" sz="2000" kern="1200" dirty="0">
                <a:solidFill>
                  <a:srgbClr val="000000"/>
                </a:solidFill>
                <a:latin typeface="Consolas" panose="020B0609020204030204" pitchFamily="49" charset="0"/>
                <a:ea typeface="+mn-ea"/>
                <a:cs typeface="+mn-cs"/>
              </a:rPr>
              <a:t>Shape</a:t>
            </a:r>
            <a:r>
              <a:rPr lang="en-US" sz="2000" kern="1200" dirty="0">
                <a:solidFill>
                  <a:srgbClr val="000000"/>
                </a:solidFill>
                <a:latin typeface="Arial (Body)"/>
                <a:ea typeface="+mn-ea"/>
                <a:cs typeface="+mn-cs"/>
              </a:rPr>
              <a:t> pointer to invoke function </a:t>
            </a:r>
            <a:r>
              <a:rPr lang="en-US" sz="2000" kern="1200" dirty="0">
                <a:solidFill>
                  <a:srgbClr val="000000"/>
                </a:solidFill>
                <a:latin typeface="Consolas" panose="020B0609020204030204" pitchFamily="49" charset="0"/>
                <a:ea typeface="+mn-ea"/>
                <a:cs typeface="+mn-cs"/>
              </a:rPr>
              <a:t>draw</a:t>
            </a:r>
            <a:r>
              <a:rPr lang="en-US" sz="2000" kern="1200" dirty="0">
                <a:solidFill>
                  <a:srgbClr val="000000"/>
                </a:solidFill>
                <a:latin typeface="Arial (Body)"/>
                <a:ea typeface="+mn-ea"/>
                <a:cs typeface="+mn-cs"/>
              </a:rPr>
              <a:t> and let the program determine dynamically (i.e., at runtime) which derived-class </a:t>
            </a:r>
            <a:r>
              <a:rPr lang="en-US" sz="2000" kern="1200" dirty="0">
                <a:solidFill>
                  <a:srgbClr val="000000"/>
                </a:solidFill>
                <a:latin typeface="Consolas" panose="020B0609020204030204" pitchFamily="49" charset="0"/>
                <a:ea typeface="+mn-ea"/>
                <a:cs typeface="+mn-cs"/>
              </a:rPr>
              <a:t>draw</a:t>
            </a:r>
            <a:r>
              <a:rPr lang="en-US" sz="2000" kern="1200" dirty="0">
                <a:solidFill>
                  <a:srgbClr val="000000"/>
                </a:solidFill>
                <a:latin typeface="Arial (Body)"/>
                <a:ea typeface="+mn-ea"/>
                <a:cs typeface="+mn-cs"/>
              </a:rPr>
              <a:t> function to use, based on the type of the object to which the base-class </a:t>
            </a:r>
            <a:r>
              <a:rPr lang="en-US" sz="2000" kern="1200" dirty="0">
                <a:solidFill>
                  <a:srgbClr val="000000"/>
                </a:solidFill>
                <a:latin typeface="Consolas" panose="020B0609020204030204" pitchFamily="49" charset="0"/>
                <a:ea typeface="+mn-ea"/>
                <a:cs typeface="+mn-cs"/>
              </a:rPr>
              <a:t>Shape</a:t>
            </a:r>
            <a:r>
              <a:rPr lang="en-US" sz="2000" kern="1200" dirty="0">
                <a:solidFill>
                  <a:srgbClr val="000000"/>
                </a:solidFill>
                <a:latin typeface="Arial (Body)"/>
                <a:ea typeface="+mn-ea"/>
                <a:cs typeface="+mn-cs"/>
              </a:rPr>
              <a:t> pointer points at any given time.</a:t>
            </a: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mn-cs"/>
              </a:rPr>
              <a:t>This is </a:t>
            </a:r>
            <a:r>
              <a:rPr lang="en-US" sz="2000" b="1" kern="1200" dirty="0">
                <a:solidFill>
                  <a:srgbClr val="000000"/>
                </a:solidFill>
                <a:latin typeface="Arial (Body)"/>
                <a:ea typeface="+mn-ea"/>
                <a:cs typeface="+mn-cs"/>
              </a:rPr>
              <a:t>polymorphic behavior</a:t>
            </a:r>
            <a:r>
              <a:rPr lang="en-US" sz="2000" kern="1200" dirty="0">
                <a:solidFill>
                  <a:srgbClr val="000000"/>
                </a:solidFill>
                <a:latin typeface="Arial (Body)"/>
                <a:ea typeface="+mn-ea"/>
                <a:cs typeface="+mn-cs"/>
              </a:rPr>
              <a:t>.</a:t>
            </a:r>
          </a:p>
        </p:txBody>
      </p:sp>
    </p:spTree>
    <p:extLst>
      <p:ext uri="{BB962C8B-B14F-4D97-AF65-F5344CB8AC3E}">
        <p14:creationId xmlns:p14="http://schemas.microsoft.com/office/powerpoint/2010/main" val="21775329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Software Engineering Observation 12.3</a:t>
            </a:r>
          </a:p>
        </p:txBody>
      </p:sp>
      <p:sp>
        <p:nvSpPr>
          <p:cNvPr id="5" name="Text Placeholder 4"/>
          <p:cNvSpPr>
            <a:spLocks noGrp="1"/>
          </p:cNvSpPr>
          <p:nvPr>
            <p:ph type="body" idx="1"/>
          </p:nvPr>
        </p:nvSpPr>
        <p:spPr/>
        <p:txBody>
          <a:bodyPr/>
          <a:lstStyle/>
          <a:p>
            <a:pPr marL="0" indent="0">
              <a:buNone/>
            </a:pPr>
            <a:r>
              <a:rPr lang="en-US" sz="2400" dirty="0">
                <a:latin typeface="+mn-lt"/>
              </a:rPr>
              <a:t>With </a:t>
            </a:r>
            <a:r>
              <a:rPr lang="en-US" sz="2400" dirty="0">
                <a:latin typeface="Consolas" panose="020B0609020204030204" pitchFamily="49" charset="0"/>
              </a:rPr>
              <a:t>virtual</a:t>
            </a:r>
            <a:r>
              <a:rPr lang="en-US" sz="2400" dirty="0">
                <a:latin typeface="+mn-lt"/>
              </a:rPr>
              <a:t> functions, the type of the object—not the type of the handle used to </a:t>
            </a:r>
            <a:r>
              <a:rPr lang="en-US" sz="2400" dirty="0" smtClean="0">
                <a:latin typeface="+mn-lt"/>
              </a:rPr>
              <a:t>invoke the </a:t>
            </a:r>
            <a:r>
              <a:rPr lang="en-US" sz="2400" dirty="0">
                <a:latin typeface="+mn-lt"/>
              </a:rPr>
              <a:t>object’s member function—determines which version of a </a:t>
            </a:r>
            <a:r>
              <a:rPr lang="en-US" sz="2400" dirty="0">
                <a:latin typeface="Consolas" panose="020B0609020204030204" pitchFamily="49" charset="0"/>
              </a:rPr>
              <a:t>virtual</a:t>
            </a:r>
            <a:r>
              <a:rPr lang="en-US" sz="2400" dirty="0">
                <a:latin typeface="+mn-lt"/>
              </a:rPr>
              <a:t> function to invoke</a:t>
            </a:r>
            <a:r>
              <a:rPr lang="en-US" sz="2400" dirty="0" smtClean="0">
                <a:latin typeface="+mn-lt"/>
              </a:rPr>
              <a:t>.</a:t>
            </a:r>
            <a:endParaRPr lang="en-US" sz="2800" dirty="0">
              <a:latin typeface="Consolas" panose="020B0609020204030204" pitchFamily="49" charset="0"/>
            </a:endParaRPr>
          </a:p>
        </p:txBody>
      </p:sp>
    </p:spTree>
    <p:extLst>
      <p:ext uri="{BB962C8B-B14F-4D97-AF65-F5344CB8AC3E}">
        <p14:creationId xmlns:p14="http://schemas.microsoft.com/office/powerpoint/2010/main" val="38791985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12.4.2 Declaring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Functions</a:t>
            </a:r>
            <a:endParaRPr lang="en-US"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14725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To enable this behavior, we declare </a:t>
            </a:r>
            <a:r>
              <a:rPr lang="en-US" sz="2200" kern="1200" dirty="0">
                <a:solidFill>
                  <a:srgbClr val="000000"/>
                </a:solidFill>
                <a:latin typeface="Consolas" panose="020B0609020204030204" pitchFamily="49" charset="0"/>
                <a:ea typeface="+mn-ea"/>
                <a:cs typeface="+mn-cs"/>
              </a:rPr>
              <a:t>draw</a:t>
            </a:r>
            <a:r>
              <a:rPr lang="en-US" sz="2200" kern="1200" dirty="0">
                <a:solidFill>
                  <a:srgbClr val="000000"/>
                </a:solidFill>
                <a:latin typeface="Arial (Body)"/>
                <a:ea typeface="+mn-ea"/>
                <a:cs typeface="+mn-cs"/>
              </a:rPr>
              <a:t> in the base class as a </a:t>
            </a:r>
            <a:r>
              <a:rPr lang="en-US" sz="2200" b="1" kern="1200" dirty="0">
                <a:solidFill>
                  <a:srgbClr val="000000"/>
                </a:solidFill>
                <a:latin typeface="Consolas" panose="020B0609020204030204" pitchFamily="49" charset="0"/>
                <a:ea typeface="+mn-ea"/>
                <a:cs typeface="+mn-cs"/>
              </a:rPr>
              <a:t>virtual</a:t>
            </a:r>
            <a:r>
              <a:rPr lang="en-US" sz="2200" b="1" kern="1200" dirty="0">
                <a:solidFill>
                  <a:srgbClr val="000000"/>
                </a:solidFill>
                <a:latin typeface="Arial (Body)"/>
                <a:ea typeface="+mn-ea"/>
                <a:cs typeface="+mn-cs"/>
              </a:rPr>
              <a:t> function</a:t>
            </a:r>
            <a:r>
              <a:rPr lang="en-US" sz="2200" kern="1200" dirty="0">
                <a:solidFill>
                  <a:srgbClr val="000000"/>
                </a:solidFill>
                <a:latin typeface="Arial (Body)"/>
                <a:ea typeface="+mn-ea"/>
                <a:cs typeface="+mn-cs"/>
              </a:rPr>
              <a:t>, and we </a:t>
            </a:r>
            <a:r>
              <a:rPr lang="en-US" sz="2200" b="1" kern="1200" dirty="0">
                <a:solidFill>
                  <a:srgbClr val="000000"/>
                </a:solidFill>
                <a:latin typeface="Arial (Body)"/>
                <a:ea typeface="+mn-ea"/>
                <a:cs typeface="+mn-cs"/>
              </a:rPr>
              <a:t>override</a:t>
            </a:r>
            <a:r>
              <a:rPr lang="en-US" sz="2200" kern="1200" dirty="0">
                <a:solidFill>
                  <a:srgbClr val="000000"/>
                </a:solidFill>
                <a:latin typeface="Arial (Body)"/>
                <a:ea typeface="+mn-ea"/>
                <a:cs typeface="+mn-cs"/>
              </a:rPr>
              <a:t> </a:t>
            </a:r>
            <a:r>
              <a:rPr lang="en-US" sz="2200" kern="1200" dirty="0">
                <a:solidFill>
                  <a:srgbClr val="000000"/>
                </a:solidFill>
                <a:latin typeface="Consolas" panose="020B0609020204030204" pitchFamily="49" charset="0"/>
                <a:ea typeface="+mn-ea"/>
                <a:cs typeface="+mn-cs"/>
              </a:rPr>
              <a:t>draw</a:t>
            </a:r>
            <a:r>
              <a:rPr lang="en-US" sz="2200" kern="1200" dirty="0">
                <a:solidFill>
                  <a:srgbClr val="000000"/>
                </a:solidFill>
                <a:latin typeface="Arial (Body)"/>
                <a:ea typeface="+mn-ea"/>
                <a:cs typeface="+mn-cs"/>
              </a:rPr>
              <a:t> in each of the derived classes to draw the appropriate shape.</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An overridden function in a derived class has the </a:t>
            </a:r>
            <a:r>
              <a:rPr lang="en-US" sz="2200" b="1" kern="1200" dirty="0">
                <a:solidFill>
                  <a:srgbClr val="000000"/>
                </a:solidFill>
                <a:latin typeface="Arial (Body)"/>
                <a:ea typeface="+mn-ea"/>
                <a:cs typeface="+mn-cs"/>
              </a:rPr>
              <a:t>same signature and return type</a:t>
            </a:r>
            <a:r>
              <a:rPr lang="en-US" sz="2200" kern="1200" dirty="0">
                <a:solidFill>
                  <a:srgbClr val="000000"/>
                </a:solidFill>
                <a:latin typeface="Arial (Body)"/>
                <a:ea typeface="+mn-ea"/>
                <a:cs typeface="+mn-cs"/>
              </a:rPr>
              <a:t> (i.e., </a:t>
            </a:r>
            <a:r>
              <a:rPr lang="en-US" sz="2200" b="1" kern="1200" dirty="0">
                <a:solidFill>
                  <a:srgbClr val="000000"/>
                </a:solidFill>
                <a:latin typeface="Arial (Body)"/>
                <a:ea typeface="+mn-ea"/>
                <a:cs typeface="+mn-cs"/>
              </a:rPr>
              <a:t>prototype</a:t>
            </a:r>
            <a:r>
              <a:rPr lang="en-US" sz="2200" kern="1200" dirty="0">
                <a:solidFill>
                  <a:srgbClr val="000000"/>
                </a:solidFill>
                <a:latin typeface="Arial (Body)"/>
                <a:ea typeface="+mn-ea"/>
                <a:cs typeface="+mn-cs"/>
              </a:rPr>
              <a:t>) as the function it overrides in its base class.</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If we declare the base-class function as </a:t>
            </a:r>
            <a:r>
              <a:rPr lang="en-US" sz="2200" kern="1200" dirty="0">
                <a:solidFill>
                  <a:srgbClr val="000000"/>
                </a:solidFill>
                <a:latin typeface="Consolas" panose="020B0609020204030204" pitchFamily="49" charset="0"/>
                <a:ea typeface="+mn-ea"/>
                <a:cs typeface="+mn-cs"/>
              </a:rPr>
              <a:t>virtual</a:t>
            </a:r>
            <a:r>
              <a:rPr lang="en-US" sz="2200" kern="1200" dirty="0">
                <a:solidFill>
                  <a:srgbClr val="000000"/>
                </a:solidFill>
                <a:latin typeface="Arial (Body)"/>
                <a:ea typeface="+mn-ea"/>
                <a:cs typeface="+mn-cs"/>
              </a:rPr>
              <a:t>, we can </a:t>
            </a:r>
            <a:r>
              <a:rPr lang="en-US" sz="2200" b="1" kern="1200" dirty="0">
                <a:solidFill>
                  <a:srgbClr val="000000"/>
                </a:solidFill>
                <a:latin typeface="Arial (Body)"/>
                <a:ea typeface="+mn-ea"/>
                <a:cs typeface="+mn-cs"/>
              </a:rPr>
              <a:t>override</a:t>
            </a:r>
            <a:r>
              <a:rPr lang="en-US" sz="2200" kern="1200" dirty="0">
                <a:solidFill>
                  <a:srgbClr val="000000"/>
                </a:solidFill>
                <a:latin typeface="Arial (Body)"/>
                <a:ea typeface="+mn-ea"/>
                <a:cs typeface="+mn-cs"/>
              </a:rPr>
              <a:t> that function to enable </a:t>
            </a:r>
            <a:r>
              <a:rPr lang="en-US" sz="2200" b="1" kern="1200" dirty="0">
                <a:solidFill>
                  <a:srgbClr val="000000"/>
                </a:solidFill>
                <a:latin typeface="Arial (Body)"/>
                <a:ea typeface="+mn-ea"/>
                <a:cs typeface="+mn-cs"/>
              </a:rPr>
              <a:t>polymorphic behavior</a:t>
            </a:r>
            <a:r>
              <a:rPr lang="en-US" sz="22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We declare a </a:t>
            </a:r>
            <a:r>
              <a:rPr lang="en-US" sz="2200" kern="1200" dirty="0">
                <a:solidFill>
                  <a:srgbClr val="000000"/>
                </a:solidFill>
                <a:latin typeface="Consolas" panose="020B0609020204030204" pitchFamily="49" charset="0"/>
                <a:ea typeface="+mn-ea"/>
                <a:cs typeface="+mn-cs"/>
              </a:rPr>
              <a:t>virtual</a:t>
            </a:r>
            <a:r>
              <a:rPr lang="en-US" sz="2200" kern="1200" dirty="0">
                <a:solidFill>
                  <a:srgbClr val="000000"/>
                </a:solidFill>
                <a:latin typeface="Arial (Body)"/>
                <a:ea typeface="+mn-ea"/>
                <a:cs typeface="+mn-cs"/>
              </a:rPr>
              <a:t> function by preceding the function’s prototype with the key-word </a:t>
            </a:r>
            <a:r>
              <a:rPr lang="en-US" sz="2200" kern="1200" dirty="0">
                <a:solidFill>
                  <a:srgbClr val="000000"/>
                </a:solidFill>
                <a:latin typeface="Consolas" panose="020B0609020204030204" pitchFamily="49" charset="0"/>
                <a:ea typeface="+mn-ea"/>
                <a:cs typeface="+mn-cs"/>
              </a:rPr>
              <a:t>virtual</a:t>
            </a:r>
            <a:r>
              <a:rPr lang="en-US" sz="2200" kern="1200" dirty="0">
                <a:solidFill>
                  <a:srgbClr val="000000"/>
                </a:solidFill>
                <a:latin typeface="Arial (Body)"/>
                <a:ea typeface="+mn-ea"/>
                <a:cs typeface="+mn-cs"/>
              </a:rPr>
              <a:t> in the base class.</a:t>
            </a:r>
          </a:p>
        </p:txBody>
      </p:sp>
    </p:spTree>
    <p:extLst>
      <p:ext uri="{BB962C8B-B14F-4D97-AF65-F5344CB8AC3E}">
        <p14:creationId xmlns:p14="http://schemas.microsoft.com/office/powerpoint/2010/main" val="34340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Software Engineering Observation 12.4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Once a function is declared </a:t>
            </a:r>
            <a:r>
              <a:rPr lang="en-US" sz="2400" dirty="0">
                <a:latin typeface="Consolas" panose="020B0609020204030204" pitchFamily="49" charset="0"/>
              </a:rPr>
              <a:t>virtual</a:t>
            </a:r>
            <a:r>
              <a:rPr lang="en-US" sz="2400" dirty="0">
                <a:latin typeface="+mn-lt"/>
              </a:rPr>
              <a:t>, it remains </a:t>
            </a:r>
            <a:r>
              <a:rPr lang="en-US" sz="2400" dirty="0">
                <a:latin typeface="Consolas" panose="020B0609020204030204" pitchFamily="49" charset="0"/>
              </a:rPr>
              <a:t>virtual</a:t>
            </a:r>
            <a:r>
              <a:rPr lang="en-US" sz="2400" dirty="0">
                <a:latin typeface="+mn-lt"/>
              </a:rPr>
              <a:t> all the way down </a:t>
            </a:r>
            <a:r>
              <a:rPr lang="en-US" sz="2400" dirty="0" smtClean="0">
                <a:latin typeface="+mn-lt"/>
              </a:rPr>
              <a:t>the inheritance </a:t>
            </a:r>
            <a:r>
              <a:rPr lang="en-US" sz="2400" dirty="0">
                <a:latin typeface="+mn-lt"/>
              </a:rPr>
              <a:t>hierarchy from that point, even if that function is not explicitly </a:t>
            </a:r>
            <a:r>
              <a:rPr lang="en-US" sz="2400" dirty="0" smtClean="0">
                <a:latin typeface="+mn-lt"/>
              </a:rPr>
              <a:t>declared </a:t>
            </a:r>
            <a:r>
              <a:rPr lang="en-US" sz="2400" dirty="0" smtClean="0">
                <a:latin typeface="Consolas" panose="020B0609020204030204" pitchFamily="49" charset="0"/>
              </a:rPr>
              <a:t>virtual</a:t>
            </a:r>
            <a:r>
              <a:rPr lang="en-US" sz="2400" dirty="0" smtClean="0">
                <a:latin typeface="+mn-lt"/>
              </a:rPr>
              <a:t> </a:t>
            </a:r>
            <a:r>
              <a:rPr lang="en-US" sz="2400" dirty="0">
                <a:latin typeface="+mn-lt"/>
              </a:rPr>
              <a:t>when a derived class overrides it.</a:t>
            </a:r>
          </a:p>
        </p:txBody>
      </p:sp>
    </p:spTree>
    <p:extLst>
      <p:ext uri="{BB962C8B-B14F-4D97-AF65-F5344CB8AC3E}">
        <p14:creationId xmlns:p14="http://schemas.microsoft.com/office/powerpoint/2010/main" val="20873155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Good Programming Practice 12.1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Even though certain functions are implicitly </a:t>
            </a:r>
            <a:r>
              <a:rPr lang="en-US" sz="2400" dirty="0">
                <a:latin typeface="Consolas" panose="020B0609020204030204" pitchFamily="49" charset="0"/>
              </a:rPr>
              <a:t>virtual</a:t>
            </a:r>
            <a:r>
              <a:rPr lang="en-US" sz="2400" dirty="0">
                <a:latin typeface="+mn-lt"/>
              </a:rPr>
              <a:t> because of a declaration made </a:t>
            </a:r>
            <a:r>
              <a:rPr lang="en-US" sz="2400" dirty="0" smtClean="0">
                <a:latin typeface="+mn-lt"/>
              </a:rPr>
              <a:t>higher in </a:t>
            </a:r>
            <a:r>
              <a:rPr lang="en-US" sz="2400" dirty="0">
                <a:latin typeface="+mn-lt"/>
              </a:rPr>
              <a:t>the class hierarchy, for clarity explicitly declare these functions </a:t>
            </a:r>
            <a:r>
              <a:rPr lang="en-US" sz="2400" dirty="0">
                <a:latin typeface="Consolas" panose="020B0609020204030204" pitchFamily="49" charset="0"/>
              </a:rPr>
              <a:t>virtual</a:t>
            </a:r>
            <a:r>
              <a:rPr lang="en-US" sz="2400" dirty="0">
                <a:latin typeface="+mn-lt"/>
              </a:rPr>
              <a:t> at every </a:t>
            </a:r>
            <a:r>
              <a:rPr lang="en-US" sz="2400" dirty="0" smtClean="0">
                <a:latin typeface="+mn-lt"/>
              </a:rPr>
              <a:t>level of </a:t>
            </a:r>
            <a:r>
              <a:rPr lang="en-US" sz="2400" dirty="0">
                <a:latin typeface="+mn-lt"/>
              </a:rPr>
              <a:t>the class hierarchy.</a:t>
            </a:r>
          </a:p>
        </p:txBody>
      </p:sp>
    </p:spTree>
    <p:extLst>
      <p:ext uri="{BB962C8B-B14F-4D97-AF65-F5344CB8AC3E}">
        <p14:creationId xmlns:p14="http://schemas.microsoft.com/office/powerpoint/2010/main" val="1579789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Software Engineering Observation 12.5</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When a derived class chooses not to override a </a:t>
            </a:r>
            <a:r>
              <a:rPr lang="en-US" sz="2400" dirty="0">
                <a:latin typeface="Consolas" panose="020B0609020204030204" pitchFamily="49" charset="0"/>
              </a:rPr>
              <a:t>virtual</a:t>
            </a:r>
            <a:r>
              <a:rPr lang="en-US" sz="2400" dirty="0">
                <a:latin typeface="+mn-lt"/>
              </a:rPr>
              <a:t> function from its base class, </a:t>
            </a:r>
            <a:r>
              <a:rPr lang="en-US" sz="2400" dirty="0" smtClean="0">
                <a:latin typeface="+mn-lt"/>
              </a:rPr>
              <a:t>the derived </a:t>
            </a:r>
            <a:r>
              <a:rPr lang="en-US" sz="2400" dirty="0">
                <a:latin typeface="+mn-lt"/>
              </a:rPr>
              <a:t>class simply inherits its base class’s </a:t>
            </a:r>
            <a:r>
              <a:rPr lang="en-US" sz="2400" dirty="0">
                <a:latin typeface="Consolas" panose="020B0609020204030204" pitchFamily="49" charset="0"/>
              </a:rPr>
              <a:t>virtual</a:t>
            </a:r>
            <a:r>
              <a:rPr lang="en-US" sz="2400" dirty="0">
                <a:latin typeface="+mn-lt"/>
              </a:rPr>
              <a:t> function implementation.</a:t>
            </a:r>
          </a:p>
        </p:txBody>
      </p:sp>
    </p:spTree>
    <p:extLst>
      <p:ext uri="{BB962C8B-B14F-4D97-AF65-F5344CB8AC3E}">
        <p14:creationId xmlns:p14="http://schemas.microsoft.com/office/powerpoint/2010/main" val="17055156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12.4.3 Invoking a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Function Through a Base-Class Pointer or Reference</a:t>
            </a:r>
            <a:endParaRPr lang="en-US"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If a program invokes a </a:t>
            </a:r>
            <a:r>
              <a:rPr lang="en-US" sz="2400" kern="1200" dirty="0">
                <a:solidFill>
                  <a:srgbClr val="000000"/>
                </a:solidFill>
                <a:latin typeface="Consolas" panose="020B0609020204030204" pitchFamily="49" charset="0"/>
                <a:ea typeface="+mn-ea"/>
                <a:cs typeface="+mn-cs"/>
              </a:rPr>
              <a:t>virtual</a:t>
            </a:r>
            <a:r>
              <a:rPr lang="en-US" sz="2400" kern="1200" dirty="0">
                <a:solidFill>
                  <a:srgbClr val="000000"/>
                </a:solidFill>
                <a:latin typeface="Arial (Body)"/>
                <a:ea typeface="+mn-ea"/>
                <a:cs typeface="+mn-cs"/>
              </a:rPr>
              <a:t> function through a base-class pointer to a derived-class object or a base-class reference to a derived-class, the program will choose the correct derived-class function dynamically (i.e., at execution time) </a:t>
            </a:r>
            <a:r>
              <a:rPr lang="en-US" sz="2400" b="1" kern="1200" dirty="0">
                <a:solidFill>
                  <a:srgbClr val="000000"/>
                </a:solidFill>
                <a:latin typeface="Arial (Body)"/>
                <a:ea typeface="+mn-ea"/>
                <a:cs typeface="+mn-cs"/>
              </a:rPr>
              <a:t>based on the object type—not the pointer or reference type</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Known as </a:t>
            </a:r>
            <a:r>
              <a:rPr lang="en-US" sz="2400" b="1" kern="1200" dirty="0">
                <a:solidFill>
                  <a:srgbClr val="000000"/>
                </a:solidFill>
                <a:latin typeface="Arial (Body)"/>
                <a:ea typeface="+mn-ea"/>
                <a:cs typeface="+mn-cs"/>
              </a:rPr>
              <a:t>dynamic</a:t>
            </a:r>
            <a:r>
              <a:rPr lang="en-US" sz="2400" kern="1200" dirty="0">
                <a:solidFill>
                  <a:srgbClr val="000000"/>
                </a:solidFill>
                <a:latin typeface="Arial (Body)"/>
                <a:ea typeface="+mn-ea"/>
                <a:cs typeface="+mn-cs"/>
              </a:rPr>
              <a:t> </a:t>
            </a:r>
            <a:r>
              <a:rPr lang="en-US" sz="2400" b="1" kern="1200" dirty="0">
                <a:solidFill>
                  <a:srgbClr val="000000"/>
                </a:solidFill>
                <a:latin typeface="Arial (Body)"/>
                <a:ea typeface="+mn-ea"/>
                <a:cs typeface="+mn-cs"/>
              </a:rPr>
              <a:t>binding</a:t>
            </a:r>
            <a:r>
              <a:rPr lang="en-US" sz="2400" kern="1200" dirty="0">
                <a:solidFill>
                  <a:srgbClr val="000000"/>
                </a:solidFill>
                <a:latin typeface="Arial (Body)"/>
                <a:ea typeface="+mn-ea"/>
                <a:cs typeface="+mn-cs"/>
              </a:rPr>
              <a:t> or </a:t>
            </a:r>
            <a:r>
              <a:rPr lang="en-US" sz="2400" b="1" kern="1200" dirty="0">
                <a:solidFill>
                  <a:srgbClr val="000000"/>
                </a:solidFill>
                <a:latin typeface="Arial (Body)"/>
                <a:ea typeface="+mn-ea"/>
                <a:cs typeface="+mn-cs"/>
              </a:rPr>
              <a:t>late</a:t>
            </a:r>
            <a:r>
              <a:rPr lang="en-US" sz="2400" kern="1200" dirty="0">
                <a:solidFill>
                  <a:srgbClr val="000000"/>
                </a:solidFill>
                <a:latin typeface="Arial (Body)"/>
                <a:ea typeface="+mn-ea"/>
                <a:cs typeface="+mn-cs"/>
              </a:rPr>
              <a:t> </a:t>
            </a:r>
            <a:r>
              <a:rPr lang="en-US" sz="2400" b="1" kern="1200" dirty="0">
                <a:solidFill>
                  <a:srgbClr val="000000"/>
                </a:solidFill>
                <a:latin typeface="Arial (Body)"/>
                <a:ea typeface="+mn-ea"/>
                <a:cs typeface="+mn-cs"/>
              </a:rPr>
              <a:t>binding.</a:t>
            </a:r>
          </a:p>
        </p:txBody>
      </p:sp>
    </p:spTree>
    <p:extLst>
      <p:ext uri="{BB962C8B-B14F-4D97-AF65-F5344CB8AC3E}">
        <p14:creationId xmlns:p14="http://schemas.microsoft.com/office/powerpoint/2010/main" val="14285861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473"/>
            <a:ext cx="8229600" cy="1231076"/>
          </a:xfrm>
        </p:spPr>
        <p:txBody>
          <a:bodyPr tIns="91425" anchor="b">
            <a:spAutoFit/>
          </a:bodyPr>
          <a:lstStyle/>
          <a:p>
            <a:r>
              <a:rPr lang="en-US" dirty="0"/>
              <a:t>12.4.4 Invoking a </a:t>
            </a:r>
            <a:r>
              <a:rPr lang="en-US" dirty="0" smtClean="0">
                <a:latin typeface="Consolas" panose="020B0609020204030204" pitchFamily="49" charset="0"/>
              </a:rPr>
              <a:t>virtual</a:t>
            </a:r>
            <a:r>
              <a:rPr lang="en-US" dirty="0" smtClean="0"/>
              <a:t> </a:t>
            </a:r>
            <a:r>
              <a:rPr lang="en-US" dirty="0"/>
              <a:t>Function Through an Object’s Name</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When a </a:t>
            </a:r>
            <a:r>
              <a:rPr lang="en-US" sz="2400" kern="1200" dirty="0">
                <a:solidFill>
                  <a:srgbClr val="000000"/>
                </a:solidFill>
                <a:latin typeface="Consolas" panose="020B0609020204030204" pitchFamily="49" charset="0"/>
                <a:ea typeface="+mn-ea"/>
                <a:cs typeface="+mn-cs"/>
              </a:rPr>
              <a:t>virtual</a:t>
            </a:r>
            <a:r>
              <a:rPr lang="en-US" sz="2400" kern="1200" dirty="0">
                <a:solidFill>
                  <a:srgbClr val="000000"/>
                </a:solidFill>
                <a:latin typeface="Arial (Body)"/>
                <a:ea typeface="+mn-ea"/>
                <a:cs typeface="+mn-cs"/>
              </a:rPr>
              <a:t> function is called by referencing a specific object by name and using the dot member-selection operator, the function invocation is re-solved at compile time (this is called </a:t>
            </a:r>
            <a:r>
              <a:rPr lang="en-US" sz="2400" b="1" kern="1200" dirty="0">
                <a:solidFill>
                  <a:srgbClr val="000000"/>
                </a:solidFill>
                <a:latin typeface="Arial (Body)"/>
                <a:ea typeface="+mn-ea"/>
                <a:cs typeface="+mn-cs"/>
              </a:rPr>
              <a:t>static binding</a:t>
            </a:r>
            <a:r>
              <a:rPr lang="en-US" sz="2400" kern="1200" dirty="0">
                <a:solidFill>
                  <a:srgbClr val="000000"/>
                </a:solidFill>
                <a:latin typeface="Arial (Body)"/>
                <a:ea typeface="+mn-ea"/>
                <a:cs typeface="+mn-cs"/>
              </a:rPr>
              <a:t>) and the </a:t>
            </a:r>
            <a:r>
              <a:rPr lang="en-US" sz="2400" kern="1200" dirty="0">
                <a:solidFill>
                  <a:srgbClr val="000000"/>
                </a:solidFill>
                <a:latin typeface="Consolas" panose="020B0609020204030204" pitchFamily="49" charset="0"/>
                <a:ea typeface="+mn-ea"/>
                <a:cs typeface="+mn-cs"/>
              </a:rPr>
              <a:t>virtual</a:t>
            </a:r>
            <a:r>
              <a:rPr lang="en-US" sz="2400" kern="1200" dirty="0">
                <a:solidFill>
                  <a:srgbClr val="000000"/>
                </a:solidFill>
                <a:latin typeface="Arial (Body)"/>
                <a:ea typeface="+mn-ea"/>
                <a:cs typeface="+mn-cs"/>
              </a:rPr>
              <a:t> function that is called is the one defined for (or inherited by) the class of that particular object—this is </a:t>
            </a:r>
            <a:r>
              <a:rPr lang="en-US" sz="2400" b="1" kern="1200" dirty="0">
                <a:solidFill>
                  <a:srgbClr val="000000"/>
                </a:solidFill>
                <a:latin typeface="Arial (Body)"/>
                <a:ea typeface="+mn-ea"/>
                <a:cs typeface="+mn-cs"/>
              </a:rPr>
              <a:t>not</a:t>
            </a:r>
            <a:r>
              <a:rPr lang="en-US" sz="2400" kern="1200" dirty="0">
                <a:solidFill>
                  <a:srgbClr val="000000"/>
                </a:solidFill>
                <a:latin typeface="Arial (Body)"/>
                <a:ea typeface="+mn-ea"/>
                <a:cs typeface="+mn-cs"/>
              </a:rPr>
              <a:t> polymorphic behavior.</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Dynamic binding with </a:t>
            </a:r>
            <a:r>
              <a:rPr lang="en-US" sz="2400" kern="1200" dirty="0">
                <a:solidFill>
                  <a:srgbClr val="000000"/>
                </a:solidFill>
                <a:latin typeface="Consolas" panose="020B0609020204030204" pitchFamily="49" charset="0"/>
                <a:ea typeface="+mn-ea"/>
                <a:cs typeface="+mn-cs"/>
              </a:rPr>
              <a:t>virtual</a:t>
            </a:r>
            <a:r>
              <a:rPr lang="en-US" sz="2400" kern="1200" dirty="0">
                <a:solidFill>
                  <a:srgbClr val="000000"/>
                </a:solidFill>
                <a:latin typeface="Arial (Body)"/>
                <a:ea typeface="+mn-ea"/>
                <a:cs typeface="+mn-cs"/>
              </a:rPr>
              <a:t> functions occurs only off pointers (and, as we’ll soon see, references).</a:t>
            </a:r>
          </a:p>
        </p:txBody>
      </p:sp>
    </p:spTree>
    <p:extLst>
      <p:ext uri="{BB962C8B-B14F-4D97-AF65-F5344CB8AC3E}">
        <p14:creationId xmlns:p14="http://schemas.microsoft.com/office/powerpoint/2010/main" val="16357742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smtClean="0"/>
              <a:t>12.4.4 </a:t>
            </a:r>
            <a:r>
              <a:rPr lang="en-US" dirty="0" smtClean="0">
                <a:latin typeface="Consolas" panose="020B0609020204030204" pitchFamily="49" charset="0"/>
              </a:rPr>
              <a:t>virtual</a:t>
            </a:r>
            <a:r>
              <a:rPr lang="en-US" dirty="0" smtClean="0"/>
              <a:t> </a:t>
            </a:r>
            <a:r>
              <a:rPr lang="en-US" dirty="0"/>
              <a:t>Functions in the </a:t>
            </a:r>
            <a:r>
              <a:rPr lang="en-US" dirty="0">
                <a:latin typeface="Consolas" panose="020B0609020204030204" pitchFamily="49" charset="0"/>
              </a:rPr>
              <a:t>CommissionEmployee</a:t>
            </a:r>
            <a:r>
              <a:rPr lang="en-US" dirty="0"/>
              <a:t> </a:t>
            </a:r>
            <a:r>
              <a:rPr lang="en-US" dirty="0" smtClean="0"/>
              <a:t>Hierarchy </a:t>
            </a:r>
            <a:r>
              <a:rPr lang="en-US" sz="2000" b="0" dirty="0" smtClean="0"/>
              <a:t>(1 of 2)</a:t>
            </a:r>
            <a:endParaRPr lang="en-US" sz="2000" b="0" dirty="0"/>
          </a:p>
        </p:txBody>
      </p:sp>
      <p:sp>
        <p:nvSpPr>
          <p:cNvPr id="5" name="Text Placeholder 4"/>
          <p:cNvSpPr>
            <a:spLocks noGrp="1"/>
          </p:cNvSpPr>
          <p:nvPr>
            <p:ph type="body" idx="1"/>
          </p:nvPr>
        </p:nvSpPr>
        <p:spPr/>
        <p:txBody>
          <a:bodyPr/>
          <a:lstStyle/>
          <a:p>
            <a:pPr>
              <a:defRPr/>
            </a:pPr>
            <a:r>
              <a:rPr lang="en-US" sz="2200" dirty="0">
                <a:solidFill>
                  <a:srgbClr val="000000"/>
                </a:solidFill>
                <a:latin typeface="+mn-lt"/>
              </a:rPr>
              <a:t>Figures 12.4–12.5 are the headers for classes </a:t>
            </a:r>
            <a:r>
              <a:rPr lang="en-US" sz="2200" dirty="0">
                <a:solidFill>
                  <a:srgbClr val="000000"/>
                </a:solidFill>
                <a:latin typeface="Consolas" panose="020B0609020204030204" pitchFamily="49" charset="0"/>
              </a:rPr>
              <a:t>CommissionEmployee</a:t>
            </a:r>
            <a:r>
              <a:rPr lang="en-US" sz="2200" dirty="0">
                <a:solidFill>
                  <a:srgbClr val="000000"/>
                </a:solidFill>
                <a:latin typeface="+mn-lt"/>
              </a:rPr>
              <a:t> and </a:t>
            </a:r>
            <a:r>
              <a:rPr lang="en-US" sz="2200" dirty="0">
                <a:solidFill>
                  <a:srgbClr val="000000"/>
                </a:solidFill>
                <a:latin typeface="Consolas" panose="020B0609020204030204" pitchFamily="49" charset="0"/>
              </a:rPr>
              <a:t>BasePlusCommissionEmployee</a:t>
            </a:r>
            <a:r>
              <a:rPr lang="en-US" sz="2200" dirty="0">
                <a:solidFill>
                  <a:srgbClr val="000000"/>
                </a:solidFill>
                <a:latin typeface="+mn-lt"/>
              </a:rPr>
              <a:t>, respectively.</a:t>
            </a:r>
          </a:p>
          <a:p>
            <a:pPr>
              <a:defRPr/>
            </a:pPr>
            <a:r>
              <a:rPr lang="en-US" sz="2200" dirty="0">
                <a:solidFill>
                  <a:srgbClr val="000000"/>
                </a:solidFill>
                <a:latin typeface="+mn-lt"/>
              </a:rPr>
              <a:t>We modified these to declare each class’s </a:t>
            </a:r>
            <a:r>
              <a:rPr lang="en-US" sz="2200" dirty="0">
                <a:solidFill>
                  <a:srgbClr val="000000"/>
                </a:solidFill>
                <a:latin typeface="Consolas" panose="020B0609020204030204" pitchFamily="49" charset="0"/>
              </a:rPr>
              <a:t>earnings</a:t>
            </a:r>
            <a:r>
              <a:rPr lang="en-US" sz="2200" dirty="0">
                <a:solidFill>
                  <a:srgbClr val="000000"/>
                </a:solidFill>
                <a:latin typeface="+mn-lt"/>
              </a:rPr>
              <a:t> and </a:t>
            </a:r>
            <a:r>
              <a:rPr lang="en-US" sz="2200" dirty="0">
                <a:solidFill>
                  <a:srgbClr val="000000"/>
                </a:solidFill>
                <a:latin typeface="Consolas" panose="020B0609020204030204" pitchFamily="49" charset="0"/>
              </a:rPr>
              <a:t>toString</a:t>
            </a:r>
            <a:r>
              <a:rPr lang="en-US" sz="2200" dirty="0">
                <a:solidFill>
                  <a:srgbClr val="000000"/>
                </a:solidFill>
                <a:latin typeface="+mn-lt"/>
              </a:rPr>
              <a:t> member functions as </a:t>
            </a:r>
            <a:r>
              <a:rPr lang="en-US" sz="2200" dirty="0">
                <a:solidFill>
                  <a:srgbClr val="000000"/>
                </a:solidFill>
                <a:latin typeface="Consolas" panose="020B0609020204030204" pitchFamily="49" charset="0"/>
              </a:rPr>
              <a:t>virtual</a:t>
            </a:r>
            <a:r>
              <a:rPr lang="en-US" sz="2200" dirty="0">
                <a:solidFill>
                  <a:srgbClr val="000000"/>
                </a:solidFill>
                <a:latin typeface="+mn-lt"/>
              </a:rPr>
              <a:t>.</a:t>
            </a:r>
          </a:p>
          <a:p>
            <a:pPr>
              <a:defRPr/>
            </a:pPr>
            <a:r>
              <a:rPr lang="en-US" sz="2200" dirty="0">
                <a:solidFill>
                  <a:srgbClr val="000000"/>
                </a:solidFill>
                <a:latin typeface="+mn-lt"/>
              </a:rPr>
              <a:t>Because functions </a:t>
            </a:r>
            <a:r>
              <a:rPr lang="en-US" sz="2200" dirty="0">
                <a:solidFill>
                  <a:srgbClr val="000000"/>
                </a:solidFill>
                <a:latin typeface="Consolas" panose="020B0609020204030204" pitchFamily="49" charset="0"/>
              </a:rPr>
              <a:t>earnings</a:t>
            </a:r>
            <a:r>
              <a:rPr lang="en-US" sz="2200" dirty="0">
                <a:solidFill>
                  <a:srgbClr val="000000"/>
                </a:solidFill>
                <a:latin typeface="+mn-lt"/>
              </a:rPr>
              <a:t> and </a:t>
            </a:r>
            <a:r>
              <a:rPr lang="en-US" sz="2200" dirty="0">
                <a:solidFill>
                  <a:srgbClr val="000000"/>
                </a:solidFill>
                <a:latin typeface="Consolas" panose="020B0609020204030204" pitchFamily="49" charset="0"/>
              </a:rPr>
              <a:t>toString</a:t>
            </a:r>
            <a:r>
              <a:rPr lang="en-US" sz="2200" dirty="0">
                <a:solidFill>
                  <a:srgbClr val="000000"/>
                </a:solidFill>
                <a:latin typeface="+mn-lt"/>
              </a:rPr>
              <a:t> are </a:t>
            </a:r>
            <a:r>
              <a:rPr lang="en-US" sz="2200" dirty="0">
                <a:solidFill>
                  <a:srgbClr val="000000"/>
                </a:solidFill>
                <a:latin typeface="Consolas" panose="020B0609020204030204" pitchFamily="49" charset="0"/>
              </a:rPr>
              <a:t>virtual</a:t>
            </a:r>
            <a:r>
              <a:rPr lang="en-US" sz="2200" dirty="0">
                <a:solidFill>
                  <a:srgbClr val="000000"/>
                </a:solidFill>
                <a:latin typeface="+mn-lt"/>
              </a:rPr>
              <a:t> in class </a:t>
            </a:r>
            <a:r>
              <a:rPr lang="en-US" sz="2200" dirty="0">
                <a:solidFill>
                  <a:srgbClr val="000000"/>
                </a:solidFill>
                <a:latin typeface="Consolas" panose="020B0609020204030204" pitchFamily="49" charset="0"/>
              </a:rPr>
              <a:t>CommissionEmployee</a:t>
            </a:r>
            <a:r>
              <a:rPr lang="en-US" sz="2200" dirty="0">
                <a:solidFill>
                  <a:srgbClr val="000000"/>
                </a:solidFill>
                <a:latin typeface="+mn-lt"/>
              </a:rPr>
              <a:t>, class </a:t>
            </a:r>
            <a:r>
              <a:rPr lang="en-US" sz="2200" dirty="0">
                <a:solidFill>
                  <a:srgbClr val="000000"/>
                </a:solidFill>
                <a:latin typeface="Consolas" panose="020B0609020204030204" pitchFamily="49" charset="0"/>
              </a:rPr>
              <a:t>BasePlusCommissionEmployee</a:t>
            </a:r>
            <a:r>
              <a:rPr lang="en-US" sz="2200" dirty="0">
                <a:solidFill>
                  <a:srgbClr val="000000"/>
                </a:solidFill>
                <a:latin typeface="+mn-lt"/>
              </a:rPr>
              <a:t>’s </a:t>
            </a:r>
            <a:r>
              <a:rPr lang="en-US" sz="2200" dirty="0">
                <a:solidFill>
                  <a:srgbClr val="000000"/>
                </a:solidFill>
                <a:latin typeface="Consolas" panose="020B0609020204030204" pitchFamily="49" charset="0"/>
              </a:rPr>
              <a:t>earnings</a:t>
            </a:r>
            <a:r>
              <a:rPr lang="en-US" sz="2200" dirty="0">
                <a:solidFill>
                  <a:srgbClr val="000000"/>
                </a:solidFill>
                <a:latin typeface="+mn-lt"/>
              </a:rPr>
              <a:t> and </a:t>
            </a:r>
            <a:r>
              <a:rPr lang="en-US" sz="2200" dirty="0">
                <a:solidFill>
                  <a:srgbClr val="000000"/>
                </a:solidFill>
                <a:latin typeface="Consolas" panose="020B0609020204030204" pitchFamily="49" charset="0"/>
              </a:rPr>
              <a:t>toString</a:t>
            </a:r>
            <a:r>
              <a:rPr lang="en-US" sz="2200" dirty="0">
                <a:solidFill>
                  <a:srgbClr val="000000"/>
                </a:solidFill>
                <a:latin typeface="+mn-lt"/>
              </a:rPr>
              <a:t> functions </a:t>
            </a:r>
            <a:r>
              <a:rPr lang="en-US" sz="2200" b="1" dirty="0">
                <a:solidFill>
                  <a:srgbClr val="000000"/>
                </a:solidFill>
                <a:latin typeface="+mn-lt"/>
              </a:rPr>
              <a:t>override</a:t>
            </a:r>
            <a:r>
              <a:rPr lang="en-US" sz="2200" dirty="0">
                <a:solidFill>
                  <a:srgbClr val="000000"/>
                </a:solidFill>
                <a:latin typeface="+mn-lt"/>
              </a:rPr>
              <a:t> class </a:t>
            </a:r>
            <a:r>
              <a:rPr lang="en-US" sz="2200" dirty="0">
                <a:solidFill>
                  <a:srgbClr val="000000"/>
                </a:solidFill>
                <a:latin typeface="Consolas" panose="020B0609020204030204" pitchFamily="49" charset="0"/>
              </a:rPr>
              <a:t>CommissionEmployee</a:t>
            </a:r>
            <a:r>
              <a:rPr lang="en-US" sz="2200" dirty="0">
                <a:solidFill>
                  <a:srgbClr val="000000"/>
                </a:solidFill>
                <a:latin typeface="+mn-lt"/>
              </a:rPr>
              <a:t>’s.</a:t>
            </a:r>
          </a:p>
          <a:p>
            <a:pPr>
              <a:defRPr/>
            </a:pPr>
            <a:r>
              <a:rPr lang="en-US" sz="2200" dirty="0">
                <a:solidFill>
                  <a:srgbClr val="000000"/>
                </a:solidFill>
                <a:latin typeface="+mn-lt"/>
              </a:rPr>
              <a:t>In addition, class </a:t>
            </a:r>
            <a:r>
              <a:rPr lang="en-US" sz="2200" dirty="0">
                <a:solidFill>
                  <a:srgbClr val="000000"/>
                </a:solidFill>
                <a:latin typeface="Consolas" panose="020B0609020204030204" pitchFamily="49" charset="0"/>
              </a:rPr>
              <a:t>BasePlusCommissionEmployee</a:t>
            </a:r>
            <a:r>
              <a:rPr lang="en-US" sz="2200" dirty="0">
                <a:solidFill>
                  <a:srgbClr val="000000"/>
                </a:solidFill>
                <a:latin typeface="+mn-lt"/>
              </a:rPr>
              <a:t>’s </a:t>
            </a:r>
            <a:r>
              <a:rPr lang="en-US" sz="2200" dirty="0">
                <a:solidFill>
                  <a:srgbClr val="000000"/>
                </a:solidFill>
                <a:latin typeface="Consolas" panose="020B0609020204030204" pitchFamily="49" charset="0"/>
              </a:rPr>
              <a:t>earnings</a:t>
            </a:r>
            <a:r>
              <a:rPr lang="en-US" sz="2200" dirty="0">
                <a:solidFill>
                  <a:srgbClr val="000000"/>
                </a:solidFill>
                <a:latin typeface="+mn-lt"/>
              </a:rPr>
              <a:t> and </a:t>
            </a:r>
            <a:r>
              <a:rPr lang="en-US" sz="2200" dirty="0">
                <a:solidFill>
                  <a:srgbClr val="000000"/>
                </a:solidFill>
                <a:latin typeface="Consolas" panose="020B0609020204030204" pitchFamily="49" charset="0"/>
              </a:rPr>
              <a:t>toString</a:t>
            </a:r>
            <a:r>
              <a:rPr lang="en-US" sz="2200" dirty="0">
                <a:solidFill>
                  <a:srgbClr val="000000"/>
                </a:solidFill>
                <a:latin typeface="+mn-lt"/>
              </a:rPr>
              <a:t> functions are declare </a:t>
            </a:r>
            <a:r>
              <a:rPr lang="en-US" sz="2200" b="1" dirty="0">
                <a:solidFill>
                  <a:schemeClr val="tx1"/>
                </a:solidFill>
                <a:latin typeface="Consolas" panose="020B0609020204030204" pitchFamily="49" charset="0"/>
              </a:rPr>
              <a:t>override</a:t>
            </a:r>
            <a:r>
              <a:rPr lang="en-US" sz="2200" b="1" dirty="0">
                <a:solidFill>
                  <a:schemeClr val="tx1"/>
                </a:solidFill>
                <a:latin typeface="+mn-lt"/>
              </a:rPr>
              <a:t>.</a:t>
            </a:r>
          </a:p>
        </p:txBody>
      </p:sp>
    </p:spTree>
    <p:extLst>
      <p:ext uri="{BB962C8B-B14F-4D97-AF65-F5344CB8AC3E}">
        <p14:creationId xmlns:p14="http://schemas.microsoft.com/office/powerpoint/2010/main" val="84942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Error-Prevention Tip 12.1</a:t>
            </a:r>
          </a:p>
        </p:txBody>
      </p:sp>
      <p:sp>
        <p:nvSpPr>
          <p:cNvPr id="5" name="Text Placeholder 4"/>
          <p:cNvSpPr>
            <a:spLocks noGrp="1"/>
          </p:cNvSpPr>
          <p:nvPr>
            <p:ph type="body" idx="1"/>
          </p:nvPr>
        </p:nvSpPr>
        <p:spPr/>
        <p:txBody>
          <a:bodyPr/>
          <a:lstStyle/>
          <a:p>
            <a:pPr marL="0" indent="0">
              <a:buNone/>
            </a:pPr>
            <a:r>
              <a:rPr lang="en-US" sz="2400" dirty="0">
                <a:latin typeface="+mn-lt"/>
              </a:rPr>
              <a:t>To help prevent errors, apply C++11’s </a:t>
            </a:r>
            <a:r>
              <a:rPr lang="en-US" sz="2400" dirty="0">
                <a:latin typeface="Consolas" panose="020B0609020204030204" pitchFamily="49" charset="0"/>
              </a:rPr>
              <a:t>override</a:t>
            </a:r>
            <a:r>
              <a:rPr lang="en-US" sz="2400" dirty="0">
                <a:latin typeface="+mn-lt"/>
              </a:rPr>
              <a:t> keyword to the prototype of </a:t>
            </a:r>
            <a:r>
              <a:rPr lang="en-US" sz="2400" dirty="0" smtClean="0">
                <a:latin typeface="+mn-lt"/>
              </a:rPr>
              <a:t>every derived-class </a:t>
            </a:r>
            <a:r>
              <a:rPr lang="en-US" sz="2400" dirty="0">
                <a:latin typeface="+mn-lt"/>
              </a:rPr>
              <a:t>function that overrides a base-class </a:t>
            </a:r>
            <a:r>
              <a:rPr lang="en-US" sz="2400" dirty="0">
                <a:latin typeface="Consolas" panose="020B0609020204030204" pitchFamily="49" charset="0"/>
              </a:rPr>
              <a:t>virtual</a:t>
            </a:r>
            <a:r>
              <a:rPr lang="en-US" sz="2400" dirty="0">
                <a:latin typeface="+mn-lt"/>
              </a:rPr>
              <a:t> function. This enables the </a:t>
            </a:r>
            <a:r>
              <a:rPr lang="en-US" sz="2400" dirty="0" smtClean="0">
                <a:latin typeface="+mn-lt"/>
              </a:rPr>
              <a:t>compiler to </a:t>
            </a:r>
            <a:r>
              <a:rPr lang="en-US" sz="2400" dirty="0">
                <a:latin typeface="+mn-lt"/>
              </a:rPr>
              <a:t>check whether the base class has a </a:t>
            </a:r>
            <a:r>
              <a:rPr lang="en-US" sz="2400" dirty="0">
                <a:latin typeface="Consolas" panose="020B0609020204030204" pitchFamily="49" charset="0"/>
              </a:rPr>
              <a:t>virtual</a:t>
            </a:r>
            <a:r>
              <a:rPr lang="en-US" sz="2400" dirty="0">
                <a:latin typeface="+mn-lt"/>
              </a:rPr>
              <a:t> member function with the same </a:t>
            </a:r>
            <a:r>
              <a:rPr lang="en-US" sz="2400" dirty="0" smtClean="0">
                <a:latin typeface="+mn-lt"/>
              </a:rPr>
              <a:t>signature. If </a:t>
            </a:r>
            <a:r>
              <a:rPr lang="en-US" sz="2400" dirty="0">
                <a:latin typeface="+mn-lt"/>
              </a:rPr>
              <a:t>not, the compiler generates an error. Not only does this ensure that you override </a:t>
            </a:r>
            <a:r>
              <a:rPr lang="en-US" sz="2400" dirty="0" smtClean="0">
                <a:latin typeface="+mn-lt"/>
              </a:rPr>
              <a:t>the base-class </a:t>
            </a:r>
            <a:r>
              <a:rPr lang="en-US" sz="2400" dirty="0">
                <a:latin typeface="+mn-lt"/>
              </a:rPr>
              <a:t>function with the appropriate signature, it also prevents you from </a:t>
            </a:r>
            <a:r>
              <a:rPr lang="en-US" sz="2400" dirty="0" smtClean="0">
                <a:latin typeface="+mn-lt"/>
              </a:rPr>
              <a:t>accidentally hiding </a:t>
            </a:r>
            <a:r>
              <a:rPr lang="en-US" sz="2400" dirty="0">
                <a:latin typeface="+mn-lt"/>
              </a:rPr>
              <a:t>a base-class function that has the same name and a different signature.</a:t>
            </a:r>
          </a:p>
        </p:txBody>
      </p:sp>
    </p:spTree>
    <p:extLst>
      <p:ext uri="{BB962C8B-B14F-4D97-AF65-F5344CB8AC3E}">
        <p14:creationId xmlns:p14="http://schemas.microsoft.com/office/powerpoint/2010/main" val="14013498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297"/>
            <a:ext cx="8229600" cy="1097279"/>
          </a:xfrm>
        </p:spPr>
        <p:txBody>
          <a:bodyPr/>
          <a:lstStyle/>
          <a:p>
            <a:r>
              <a:rPr lang="en-US" dirty="0">
                <a:solidFill>
                  <a:schemeClr val="tx2"/>
                </a:solidFill>
              </a:rPr>
              <a:t>Learning Objectives </a:t>
            </a:r>
            <a:r>
              <a:rPr lang="en-US" sz="2000" b="0" dirty="0" smtClean="0">
                <a:solidFill>
                  <a:schemeClr val="tx2"/>
                </a:solidFill>
              </a:rPr>
              <a:t>(3 </a:t>
            </a:r>
            <a:r>
              <a:rPr lang="en-US" sz="2000" b="0" dirty="0">
                <a:solidFill>
                  <a:schemeClr val="tx2"/>
                </a:solidFill>
              </a:rPr>
              <a:t>of 3)</a:t>
            </a:r>
            <a:endParaRPr lang="en-US" dirty="0">
              <a:solidFill>
                <a:schemeClr val="tx2"/>
              </a:solidFill>
            </a:endParaRPr>
          </a:p>
        </p:txBody>
      </p:sp>
      <p:sp>
        <p:nvSpPr>
          <p:cNvPr id="3" name="Text Placeholder 2"/>
          <p:cNvSpPr>
            <a:spLocks noGrp="1"/>
          </p:cNvSpPr>
          <p:nvPr>
            <p:ph idx="1"/>
          </p:nvPr>
        </p:nvSpPr>
        <p:spPr/>
        <p:txBody>
          <a:bodyPr/>
          <a:lstStyle/>
          <a:p>
            <a:pPr marL="255600" indent="-255600">
              <a:buSzPct val="100000"/>
            </a:pPr>
            <a:r>
              <a:rPr lang="en-US" sz="2400" dirty="0">
                <a:latin typeface="+mn-lt"/>
              </a:rPr>
              <a:t>Understand how C++ </a:t>
            </a:r>
            <a:r>
              <a:rPr lang="en-US" sz="2400" dirty="0" smtClean="0">
                <a:latin typeface="+mn-lt"/>
              </a:rPr>
              <a:t>can implement </a:t>
            </a:r>
            <a:r>
              <a:rPr lang="en-US" sz="2400" dirty="0" smtClean="0">
                <a:latin typeface="Consolas" panose="020B0609020204030204" pitchFamily="49" charset="0"/>
              </a:rPr>
              <a:t>virtual</a:t>
            </a:r>
            <a:r>
              <a:rPr lang="en-US" sz="2400" dirty="0" smtClean="0">
                <a:latin typeface="+mn-lt"/>
              </a:rPr>
              <a:t> functions </a:t>
            </a:r>
            <a:r>
              <a:rPr lang="en-US" sz="2400" dirty="0">
                <a:latin typeface="+mn-lt"/>
              </a:rPr>
              <a:t>and </a:t>
            </a:r>
            <a:r>
              <a:rPr lang="en-US" sz="2400" dirty="0" smtClean="0">
                <a:latin typeface="+mn-lt"/>
              </a:rPr>
              <a:t>dynamic binding.</a:t>
            </a:r>
          </a:p>
          <a:p>
            <a:pPr marL="255600" indent="-255600">
              <a:buSzPct val="100000"/>
            </a:pPr>
            <a:r>
              <a:rPr lang="en-US" sz="2400" dirty="0">
                <a:latin typeface="+mn-lt"/>
              </a:rPr>
              <a:t>Use </a:t>
            </a:r>
            <a:r>
              <a:rPr lang="en-US" sz="2400" dirty="0">
                <a:latin typeface="Consolas" panose="020B0609020204030204" pitchFamily="49" charset="0"/>
              </a:rPr>
              <a:t>virtual</a:t>
            </a:r>
            <a:r>
              <a:rPr lang="en-US" sz="2400" dirty="0">
                <a:latin typeface="+mn-lt"/>
              </a:rPr>
              <a:t> destructors </a:t>
            </a:r>
            <a:r>
              <a:rPr lang="en-US" sz="2400" dirty="0" smtClean="0">
                <a:latin typeface="+mn-lt"/>
              </a:rPr>
              <a:t>to ensure </a:t>
            </a:r>
            <a:r>
              <a:rPr lang="en-US" sz="2400" dirty="0">
                <a:latin typeface="+mn-lt"/>
              </a:rPr>
              <a:t>that all </a:t>
            </a:r>
            <a:r>
              <a:rPr lang="en-US" sz="2400" dirty="0" smtClean="0">
                <a:latin typeface="+mn-lt"/>
              </a:rPr>
              <a:t>appropriate destructors </a:t>
            </a:r>
            <a:r>
              <a:rPr lang="en-US" sz="2400" dirty="0">
                <a:latin typeface="+mn-lt"/>
              </a:rPr>
              <a:t>run on an object.</a:t>
            </a:r>
          </a:p>
        </p:txBody>
      </p:sp>
    </p:spTree>
    <p:extLst>
      <p:ext uri="{BB962C8B-B14F-4D97-AF65-F5344CB8AC3E}">
        <p14:creationId xmlns:p14="http://schemas.microsoft.com/office/powerpoint/2010/main" val="1157245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b">
            <a:spAutoFit/>
          </a:bodyPr>
          <a:lstStyle/>
          <a:p>
            <a:r>
              <a:rPr lang="en-US" sz="2800" dirty="0" smtClean="0"/>
              <a:t>Figure 12.4 </a:t>
            </a:r>
            <a:r>
              <a:rPr lang="en-US" sz="2800" dirty="0" smtClean="0">
                <a:latin typeface="Consolas" panose="020B0609020204030204" pitchFamily="49" charset="0"/>
              </a:rPr>
              <a:t>CommissionEmployee</a:t>
            </a:r>
            <a:r>
              <a:rPr lang="en-US" sz="2800" dirty="0" smtClean="0"/>
              <a:t> Class Header Declares </a:t>
            </a:r>
            <a:r>
              <a:rPr lang="en-US" sz="2800" dirty="0" smtClean="0">
                <a:latin typeface="Consolas" panose="020B0609020204030204" pitchFamily="49" charset="0"/>
              </a:rPr>
              <a:t>Earnings</a:t>
            </a:r>
            <a:r>
              <a:rPr lang="en-US" sz="2800" dirty="0" smtClean="0"/>
              <a:t> and </a:t>
            </a:r>
            <a:r>
              <a:rPr lang="en-US" sz="2800" dirty="0" smtClean="0">
                <a:latin typeface="Consolas" panose="020B0609020204030204" pitchFamily="49" charset="0"/>
              </a:rPr>
              <a:t>toString</a:t>
            </a:r>
            <a:r>
              <a:rPr lang="en-US" sz="2800" dirty="0" smtClean="0"/>
              <a:t> as </a:t>
            </a:r>
            <a:r>
              <a:rPr lang="en-US" sz="2800" dirty="0" smtClean="0">
                <a:latin typeface="Consolas" panose="020B0609020204030204" pitchFamily="49" charset="0"/>
              </a:rPr>
              <a:t>virtual</a:t>
            </a:r>
            <a:r>
              <a:rPr lang="en-US" sz="2800" dirty="0" smtClean="0"/>
              <a:t> </a:t>
            </a:r>
            <a:r>
              <a:rPr lang="en-US" sz="2000" b="0" dirty="0" smtClean="0"/>
              <a:t>(1 </a:t>
            </a:r>
            <a:r>
              <a:rPr lang="en-US" sz="2000" b="0" dirty="0"/>
              <a:t>of </a:t>
            </a:r>
            <a:r>
              <a:rPr lang="en-US" sz="2000" b="0" dirty="0" smtClean="0"/>
              <a:t>2)</a:t>
            </a:r>
            <a:endParaRPr lang="en-US" sz="2000" b="0" dirty="0">
              <a:latin typeface="Times New Roman" panose="02020603050405020304" pitchFamily="18" charset="0"/>
            </a:endParaRPr>
          </a:p>
        </p:txBody>
      </p:sp>
      <p:pic>
        <p:nvPicPr>
          <p:cNvPr id="3" name="Picture 2" descr="Computer code has 38 lines. The lines read as follows. Line 1. forward slash F i g period 12 period 4 colon Commission Employee period h. Line 2. forward slash forward slash Commission Employee class with virtual earnings and to String functions period. Line 3. hash if n d e f COMMISSION underscore H. Line 4. hash define COMMISSION underscore H. Line 5. blank. Line 6. hash include left angle bracket string right angle bracket forward slash forward slash C plus plus standard string class. Line 7. blank. Line 8. class Commission Employee left brace. Line 9. public colon. Line 10, indented once. Commission Employee left parenthesis c o n s t, s t d colon colon string ampersand comma c o n s t, s t d colon colon string ampersand comma. Line 11, indented twice. c o n s t, s t d colon colon string ampersand comma double equals 0 period 0 comma double equals 0 period 0 right parenthesis semicolon. Line 12. blank. Line 13, indented once. void set First Name left parenthesis c o n s t, s t d colon colon string ampersand right parenthesis semicolon forward slash forward slash set first name. Line 14, indented once. s t d colon colon string get First Name left parenthesis right parenthesis c o n s t semicolon forward slash forward slash return first name. Line 15. blank. Line 16, indented once. void set Last Name left parenthesis c o n s t, s t d colon colon string ampersand right parenthesis semicolon forward slash forward slash set last name. Line 17, indented once. s t d colon colon string get Last Name left parenthesis right parenthesis c o n s t semicolon forward slash forward slash return last name. Line 18. blank. Line 19, indented once. void set Social Security Number left parenthesis c o n s t, s t d colon colon string ampersand right parenthesis semicolon forward slash forward slash set S S N. Line 20, indented once. s t d colon colon string get Social Security Number left parenthesis right parenthesis c o n s t semicolon forward slash forward slash return S S 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954" y="1785961"/>
            <a:ext cx="7340091" cy="3897711"/>
          </a:xfrm>
          <a:prstGeom prst="rect">
            <a:avLst/>
          </a:prstGeom>
        </p:spPr>
      </p:pic>
    </p:spTree>
    <p:extLst>
      <p:ext uri="{BB962C8B-B14F-4D97-AF65-F5344CB8AC3E}">
        <p14:creationId xmlns:p14="http://schemas.microsoft.com/office/powerpoint/2010/main" val="20226561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sz="2800" dirty="0" smtClean="0"/>
              <a:t>Figure 12.4 </a:t>
            </a:r>
            <a:r>
              <a:rPr lang="en-US" sz="2800" dirty="0">
                <a:latin typeface="Consolas" panose="020B0609020204030204" pitchFamily="49" charset="0"/>
              </a:rPr>
              <a:t>CommissionEmployee</a:t>
            </a:r>
            <a:r>
              <a:rPr lang="en-US" sz="2800" dirty="0"/>
              <a:t> </a:t>
            </a:r>
            <a:r>
              <a:rPr lang="en-US" sz="2800" dirty="0" smtClean="0"/>
              <a:t>Class Header Declares </a:t>
            </a:r>
            <a:r>
              <a:rPr lang="en-US" sz="2800" dirty="0" smtClean="0">
                <a:latin typeface="Consolas" panose="020B0609020204030204" pitchFamily="49" charset="0"/>
              </a:rPr>
              <a:t>Earnings</a:t>
            </a:r>
            <a:r>
              <a:rPr lang="en-US" sz="2800" dirty="0" smtClean="0"/>
              <a:t> </a:t>
            </a:r>
            <a:r>
              <a:rPr lang="en-US" sz="2800" dirty="0"/>
              <a:t>and </a:t>
            </a:r>
            <a:r>
              <a:rPr lang="en-US" sz="2800" dirty="0" smtClean="0">
                <a:latin typeface="Consolas" panose="020B0609020204030204" pitchFamily="49" charset="0"/>
              </a:rPr>
              <a:t>toString</a:t>
            </a:r>
            <a:r>
              <a:rPr lang="en-US" sz="2800" dirty="0" smtClean="0"/>
              <a:t> </a:t>
            </a:r>
            <a:r>
              <a:rPr lang="en-US" sz="2800" dirty="0"/>
              <a:t>as </a:t>
            </a:r>
            <a:r>
              <a:rPr lang="en-US" sz="2800" dirty="0" smtClean="0">
                <a:latin typeface="Consolas" panose="020B0609020204030204" pitchFamily="49" charset="0"/>
              </a:rPr>
              <a:t>virtual</a:t>
            </a:r>
            <a:r>
              <a:rPr lang="en-US" sz="2800" dirty="0" smtClean="0"/>
              <a:t> </a:t>
            </a:r>
            <a:r>
              <a:rPr lang="en-US" sz="2000" b="0" dirty="0" smtClean="0"/>
              <a:t>(2 </a:t>
            </a:r>
            <a:r>
              <a:rPr lang="en-US" sz="2000" b="0" dirty="0"/>
              <a:t>of </a:t>
            </a:r>
            <a:r>
              <a:rPr lang="en-US" sz="2000" b="0" dirty="0" smtClean="0"/>
              <a:t>2)</a:t>
            </a:r>
            <a:endParaRPr lang="en-US" dirty="0">
              <a:latin typeface="Times New Roman" panose="02020603050405020304" pitchFamily="18" charset="0"/>
            </a:endParaRPr>
          </a:p>
        </p:txBody>
      </p:sp>
      <p:pic>
        <p:nvPicPr>
          <p:cNvPr id="3" name="Picture 2" descr="The code continues. Line 21. blank. Line 22, indented once. void set Gross Sales left parenthesis double right parenthesis semicolon forward slash forward slash set gross sales amount. Line 23, indented once. double get Gross Sales left parenthesis right parenthesis c o n s t semicolon forward slash forward slash return gross sales amount. Line 24. blank. Line 25, indented once. void set Commission Rate left parenthesis double right parenthesis semicolon forward slash forward slash set commission rate left parenthesis percentage right parenthesis. Line 26, indented once. double get Commission Rate left parenthesis right parenthesis c o n s t semicolon forward slash forward slash return commission rate. Line 27. blank. Line 28, indented once. virtual double earnings left parenthesis right parenthesis c o n s t semicolon forward slash forward slash calculate earnings. Line 29, indented once. virtual s t d colon colon string to String left parenthesis right parenthesis c o n s t semicolon forward slash forward slash string representation. Lines 28 and 29 are highlighted. Line 30. private colon. Line 31, indented once. s t d colon colon string first Name semicolon. Line 32, indented once. s t d colon colon string last Name semicolon. Line 33, indented once. s t d colon colon string social Security Number semicolon. Line 34, indented once. double gross Sales semicolon forward slash forward slash gross weekly sales. Line 35, indented once. double commission Rate semicolon forward slash forward slash commission percentage. Line 36. right brace semicolon. Line 37. blank. Line 38. hash end 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41" y="1976639"/>
            <a:ext cx="7822318" cy="3795888"/>
          </a:xfrm>
          <a:prstGeom prst="rect">
            <a:avLst/>
          </a:prstGeom>
        </p:spPr>
      </p:pic>
    </p:spTree>
    <p:extLst>
      <p:ext uri="{BB962C8B-B14F-4D97-AF65-F5344CB8AC3E}">
        <p14:creationId xmlns:p14="http://schemas.microsoft.com/office/powerpoint/2010/main" val="1717819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sz="2800" dirty="0" smtClean="0"/>
              <a:t>Figure 12.5 </a:t>
            </a:r>
            <a:r>
              <a:rPr lang="en-US" sz="2800" dirty="0" smtClean="0">
                <a:latin typeface="Consolas" panose="020B0609020204030204" pitchFamily="49" charset="0"/>
              </a:rPr>
              <a:t>BasePlusCommissionEmployee</a:t>
            </a:r>
            <a:r>
              <a:rPr lang="en-US" sz="2800" dirty="0" smtClean="0"/>
              <a:t> Class Header Declares </a:t>
            </a:r>
            <a:r>
              <a:rPr lang="en-US" sz="2800" dirty="0" smtClean="0">
                <a:latin typeface="Consolas" panose="020B0609020204030204" pitchFamily="49" charset="0"/>
              </a:rPr>
              <a:t>earnings</a:t>
            </a:r>
            <a:r>
              <a:rPr lang="en-US" sz="2800" dirty="0" smtClean="0"/>
              <a:t> </a:t>
            </a:r>
            <a:r>
              <a:rPr lang="en-US" sz="2800" dirty="0"/>
              <a:t>and </a:t>
            </a:r>
            <a:r>
              <a:rPr lang="en-US" sz="2800" dirty="0" smtClean="0">
                <a:latin typeface="Consolas" panose="020B0609020204030204" pitchFamily="49" charset="0"/>
              </a:rPr>
              <a:t>toString </a:t>
            </a:r>
            <a:r>
              <a:rPr lang="en-US" sz="2800" dirty="0" smtClean="0"/>
              <a:t>Functions </a:t>
            </a:r>
            <a:r>
              <a:rPr lang="en-US" sz="2800" dirty="0"/>
              <a:t>as </a:t>
            </a:r>
            <a:r>
              <a:rPr lang="en-US" sz="2800" dirty="0" smtClean="0">
                <a:latin typeface="Consolas" panose="020B0609020204030204" pitchFamily="49" charset="0"/>
              </a:rPr>
              <a:t>virtual</a:t>
            </a:r>
            <a:r>
              <a:rPr lang="en-US" sz="2800" dirty="0" smtClean="0"/>
              <a:t> </a:t>
            </a:r>
            <a:r>
              <a:rPr lang="en-US" sz="2800" dirty="0"/>
              <a:t>and </a:t>
            </a:r>
            <a:r>
              <a:rPr lang="en-US" sz="2800" dirty="0" smtClean="0">
                <a:latin typeface="Consolas" panose="020B0609020204030204" pitchFamily="49" charset="0"/>
              </a:rPr>
              <a:t>override</a:t>
            </a:r>
            <a:endParaRPr lang="en-US" sz="2800" dirty="0">
              <a:latin typeface="Times New Roman" panose="02020603050405020304" pitchFamily="18" charset="0"/>
            </a:endParaRPr>
          </a:p>
        </p:txBody>
      </p:sp>
      <p:pic>
        <p:nvPicPr>
          <p:cNvPr id="3" name="Picture 2" descr="Computer code has 23 lines. The lines read as follows. Line 1. forward slash forward slash F i g period 12 period 5 colon Base Plus Commission Employee period h. Line 2. forward slash forward slash Base Plus Commission Employee class derived from class Commission Employee period. Line 3. hash if n d e f BASEPLUS underscore H. Line 4. hash define BASEPLUS underscore H. Line 5. blank. Line 6. hash include left angle bracket string right angle bracket forward slash forward slash C plus plus standard string class. Line 7. hash include double quote Commission Employee period h double quote forward slash forward slash Commission Employee class declaration. Line 8. blank. Line 9. class Base Plus Commission Employee colon public Commission Employee left brace. Line 10. public colon. Line 11, indented once. Base Plus Commission Employee left parenthesis c o n s t, s t d colon colon string ampersand comma c o n s t, s t d colon colon string ampersand comma. Line 12, indented twice. c o n s t, s t d colon colon string ampersand comma double equals 0 period 0 comma double equals 0 period 0 comma double equals 0 period 0 right parenthesis semicolon. Line 13. blank. Line 14, indented once. void set Base Salary left parenthesis double right parenthesis semicolon forward slash forward slash set base salary. Line 15, indented once. double get Base Salary left parenthesis right parenthesis c o n s t semicolon forward slash forward slash return base salary. Line 16. bank. Line 17, indented once. virtual double earnings left parenthesis right parenthesis c o n s t override semicolon forward slash forward slash calculate earnings. Line 18, indented once. virtual s t d colon colon string to String left parenthesis right parenthesis c o n s t override semicolon forward slash forward slash string representation. Line 19. private colon. Line 20, indented once. double base Salary semicolon forward slash forward slash base salary. Line 21. right brace semicolon. Line 22. blank. Line 23. hash end 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192" y="1772147"/>
            <a:ext cx="6561615" cy="4142307"/>
          </a:xfrm>
          <a:prstGeom prst="rect">
            <a:avLst/>
          </a:prstGeom>
        </p:spPr>
      </p:pic>
    </p:spTree>
    <p:extLst>
      <p:ext uri="{BB962C8B-B14F-4D97-AF65-F5344CB8AC3E}">
        <p14:creationId xmlns:p14="http://schemas.microsoft.com/office/powerpoint/2010/main" val="31495181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a:spcBef>
                <a:spcPct val="0"/>
              </a:spcBef>
              <a:buClrTx/>
              <a:defRPr/>
            </a:pPr>
            <a:r>
              <a:rPr lang="en-US" sz="3200" dirty="0" smtClean="0"/>
              <a:t>12.4.4 </a:t>
            </a:r>
            <a:r>
              <a:rPr lang="en-US" sz="3200" dirty="0" smtClean="0">
                <a:latin typeface="Consolas" panose="020B0609020204030204" pitchFamily="49" charset="0"/>
              </a:rPr>
              <a:t>Virtual</a:t>
            </a:r>
            <a:r>
              <a:rPr lang="en-US" sz="3200" dirty="0" smtClean="0"/>
              <a:t> </a:t>
            </a:r>
            <a:r>
              <a:rPr lang="en-US" sz="3200" dirty="0"/>
              <a:t>Functions in the </a:t>
            </a:r>
            <a:r>
              <a:rPr lang="en-US" sz="3200" dirty="0">
                <a:latin typeface="Consolas" panose="020B0609020204030204" pitchFamily="49" charset="0"/>
              </a:rPr>
              <a:t>CommissionEmployee</a:t>
            </a:r>
            <a:r>
              <a:rPr lang="en-US" sz="3200" dirty="0"/>
              <a:t> Hierarchy </a:t>
            </a:r>
            <a:r>
              <a:rPr lang="en-US" sz="2000" b="0" dirty="0" smtClean="0"/>
              <a:t>(2 of 2)</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We modified </a:t>
            </a:r>
            <a:r>
              <a:rPr lang="en-US" altLang="en-US" sz="2200" kern="1200" dirty="0" smtClean="0">
                <a:solidFill>
                  <a:srgbClr val="000000"/>
                </a:solidFill>
                <a:latin typeface="Arial (Body)"/>
                <a:ea typeface="+mn-ea"/>
                <a:cs typeface="+mn-cs"/>
              </a:rPr>
              <a:t>Figure</a:t>
            </a:r>
            <a:r>
              <a:rPr lang="en-US" altLang="en-US" sz="2200" kern="1200" dirty="0">
                <a:solidFill>
                  <a:srgbClr val="000000"/>
                </a:solidFill>
                <a:latin typeface="Arial (Body)"/>
                <a:ea typeface="+mn-ea"/>
                <a:cs typeface="+mn-cs"/>
              </a:rPr>
              <a:t> 12.1 to create the program of </a:t>
            </a:r>
            <a:r>
              <a:rPr lang="en-US" altLang="en-US" sz="2200" kern="1200" dirty="0" smtClean="0">
                <a:solidFill>
                  <a:srgbClr val="000000"/>
                </a:solidFill>
                <a:latin typeface="Arial (Body)"/>
                <a:ea typeface="+mn-ea"/>
                <a:cs typeface="+mn-cs"/>
              </a:rPr>
              <a:t>Figure</a:t>
            </a:r>
            <a:r>
              <a:rPr lang="en-US" altLang="en-US" sz="2200" kern="1200" dirty="0">
                <a:solidFill>
                  <a:srgbClr val="000000"/>
                </a:solidFill>
                <a:latin typeface="Arial (Body)"/>
                <a:ea typeface="+mn-ea"/>
                <a:cs typeface="+mn-cs"/>
              </a:rPr>
              <a:t> 12.6.</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Line 47 aims base-class pointer </a:t>
            </a:r>
            <a:r>
              <a:rPr lang="en-US" altLang="en-US" sz="2200" kern="1200" dirty="0">
                <a:solidFill>
                  <a:srgbClr val="000000"/>
                </a:solidFill>
                <a:latin typeface="Consolas" panose="020B0609020204030204" pitchFamily="49" charset="0"/>
                <a:ea typeface="+mn-ea"/>
                <a:cs typeface="+mn-cs"/>
              </a:rPr>
              <a:t>commissionEmployeePtr</a:t>
            </a:r>
            <a:r>
              <a:rPr lang="en-US" altLang="en-US" sz="2200" kern="1200" dirty="0">
                <a:solidFill>
                  <a:srgbClr val="000000"/>
                </a:solidFill>
                <a:latin typeface="Arial (Body)"/>
                <a:ea typeface="+mn-ea"/>
                <a:cs typeface="+mn-cs"/>
              </a:rPr>
              <a:t> at derived-class object </a:t>
            </a:r>
            <a:r>
              <a:rPr lang="en-US" altLang="en-US" sz="2200" kern="1200" dirty="0">
                <a:solidFill>
                  <a:srgbClr val="000000"/>
                </a:solidFill>
                <a:latin typeface="Consolas" panose="020B0609020204030204" pitchFamily="49" charset="0"/>
                <a:ea typeface="+mn-ea"/>
                <a:cs typeface="+mn-cs"/>
              </a:rPr>
              <a:t>basePlusCommissionEmployee</a:t>
            </a:r>
            <a:r>
              <a:rPr lang="en-US" altLang="en-US" sz="22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When line 54 invokes member function </a:t>
            </a:r>
            <a:r>
              <a:rPr lang="en-US" altLang="en-US" sz="2200" kern="1200" dirty="0">
                <a:solidFill>
                  <a:srgbClr val="000000"/>
                </a:solidFill>
                <a:latin typeface="Consolas" panose="020B0609020204030204" pitchFamily="49" charset="0"/>
                <a:ea typeface="+mn-ea"/>
                <a:cs typeface="+mn-cs"/>
              </a:rPr>
              <a:t>toString</a:t>
            </a:r>
            <a:r>
              <a:rPr lang="en-US" altLang="en-US" sz="2200" kern="1200" dirty="0">
                <a:solidFill>
                  <a:srgbClr val="000000"/>
                </a:solidFill>
                <a:latin typeface="Arial (Body)"/>
                <a:ea typeface="+mn-ea"/>
                <a:cs typeface="+mn-cs"/>
              </a:rPr>
              <a:t> off the base-class pointer, the </a:t>
            </a:r>
            <a:r>
              <a:rPr lang="en-US" altLang="en-US" sz="2200" kern="1200" dirty="0" smtClean="0">
                <a:solidFill>
                  <a:srgbClr val="000000"/>
                </a:solidFill>
                <a:latin typeface="Arial (Body)"/>
                <a:ea typeface="+mn-ea"/>
                <a:cs typeface="+mn-cs"/>
              </a:rPr>
              <a:t>derived-class </a:t>
            </a:r>
            <a:r>
              <a:rPr lang="en-US" altLang="en-US" sz="2200" kern="1200" dirty="0" smtClean="0">
                <a:solidFill>
                  <a:srgbClr val="000000"/>
                </a:solidFill>
                <a:latin typeface="Consolas" panose="020B0609020204030204" pitchFamily="49" charset="0"/>
                <a:ea typeface="+mn-ea"/>
                <a:cs typeface="+mn-cs"/>
              </a:rPr>
              <a:t>BasePlusCommissionEmployee</a:t>
            </a:r>
            <a:r>
              <a:rPr lang="en-US" altLang="en-US" sz="2200" kern="1200" dirty="0" smtClean="0">
                <a:solidFill>
                  <a:srgbClr val="000000"/>
                </a:solidFill>
                <a:latin typeface="+mn-lt"/>
                <a:ea typeface="+mn-ea"/>
                <a:cs typeface="+mn-cs"/>
              </a:rPr>
              <a:t>’s </a:t>
            </a:r>
            <a:r>
              <a:rPr lang="en-US" altLang="en-US" sz="2200" kern="1200" dirty="0">
                <a:solidFill>
                  <a:srgbClr val="000000"/>
                </a:solidFill>
                <a:latin typeface="Consolas" panose="020B0609020204030204" pitchFamily="49" charset="0"/>
                <a:ea typeface="+mn-ea"/>
                <a:cs typeface="+mn-cs"/>
              </a:rPr>
              <a:t>toString</a:t>
            </a:r>
            <a:r>
              <a:rPr lang="en-US" altLang="en-US" sz="2200" kern="1200" dirty="0">
                <a:solidFill>
                  <a:srgbClr val="000000"/>
                </a:solidFill>
                <a:latin typeface="Arial (Body)"/>
                <a:ea typeface="+mn-ea"/>
                <a:cs typeface="+mn-cs"/>
              </a:rPr>
              <a:t> member function is invoked.</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We see that declaring a member function </a:t>
            </a:r>
            <a:r>
              <a:rPr lang="en-US" altLang="en-US" sz="2200" kern="1200" dirty="0">
                <a:solidFill>
                  <a:srgbClr val="000000"/>
                </a:solidFill>
                <a:latin typeface="Consolas" panose="020B0609020204030204" pitchFamily="49" charset="0"/>
                <a:ea typeface="+mn-ea"/>
                <a:cs typeface="+mn-cs"/>
              </a:rPr>
              <a:t>virtual</a:t>
            </a:r>
            <a:r>
              <a:rPr lang="en-US" altLang="en-US" sz="2200" kern="1200" dirty="0">
                <a:solidFill>
                  <a:srgbClr val="000000"/>
                </a:solidFill>
                <a:latin typeface="Arial (Body)"/>
                <a:ea typeface="+mn-ea"/>
                <a:cs typeface="+mn-cs"/>
              </a:rPr>
              <a:t> causes the program to dynamically determine which function to invoke </a:t>
            </a:r>
            <a:r>
              <a:rPr lang="en-US" altLang="en-US" sz="2200" b="1" kern="1200" dirty="0">
                <a:solidFill>
                  <a:srgbClr val="000000"/>
                </a:solidFill>
                <a:latin typeface="Arial (Body)"/>
                <a:ea typeface="+mn-ea"/>
                <a:cs typeface="+mn-cs"/>
              </a:rPr>
              <a:t>based on the type of object to which the handle points, rather than on the type of the handle</a:t>
            </a:r>
            <a:r>
              <a:rPr lang="en-US" altLang="en-US" sz="2200" kern="1200" dirty="0">
                <a:solidFill>
                  <a:srgbClr val="000000"/>
                </a:solidFill>
                <a:latin typeface="Arial (Body)"/>
                <a:ea typeface="+mn-ea"/>
                <a:cs typeface="+mn-cs"/>
              </a:rPr>
              <a:t>.</a:t>
            </a:r>
          </a:p>
        </p:txBody>
      </p:sp>
    </p:spTree>
    <p:extLst>
      <p:ext uri="{BB962C8B-B14F-4D97-AF65-F5344CB8AC3E}">
        <p14:creationId xmlns:p14="http://schemas.microsoft.com/office/powerpoint/2010/main" val="4008868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ctr">
            <a:spAutoFit/>
          </a:bodyPr>
          <a:lstStyle/>
          <a:p>
            <a:r>
              <a:rPr lang="en-US" sz="2800" dirty="0" smtClean="0"/>
              <a:t>Figure 12.6 Demonstrating Polymorphism </a:t>
            </a:r>
            <a:r>
              <a:rPr lang="en-US" sz="2800" dirty="0"/>
              <a:t>by </a:t>
            </a:r>
            <a:r>
              <a:rPr lang="en-US" sz="2800" dirty="0" smtClean="0"/>
              <a:t>Invoking </a:t>
            </a:r>
            <a:r>
              <a:rPr lang="en-US" sz="2800" dirty="0"/>
              <a:t>a </a:t>
            </a:r>
            <a:r>
              <a:rPr lang="en-US" sz="2800" dirty="0" smtClean="0"/>
              <a:t>Derived-Class </a:t>
            </a:r>
            <a:r>
              <a:rPr lang="en-US" sz="2800" dirty="0" smtClean="0">
                <a:latin typeface="Consolas" panose="020B0609020204030204" pitchFamily="49" charset="0"/>
              </a:rPr>
              <a:t>virtual</a:t>
            </a:r>
            <a:r>
              <a:rPr lang="en-US" sz="2800" dirty="0" smtClean="0"/>
              <a:t> Function </a:t>
            </a:r>
            <a:r>
              <a:rPr lang="en-US" sz="2800" dirty="0"/>
              <a:t>via </a:t>
            </a:r>
            <a:r>
              <a:rPr lang="en-US" sz="2800" dirty="0" smtClean="0"/>
              <a:t>a Base-Class Pointer </a:t>
            </a:r>
            <a:r>
              <a:rPr lang="en-US" sz="2800" dirty="0"/>
              <a:t>to a </a:t>
            </a:r>
            <a:r>
              <a:rPr lang="en-US" sz="2800" dirty="0" smtClean="0"/>
              <a:t>Derived-Class Object </a:t>
            </a:r>
            <a:r>
              <a:rPr lang="en-US" sz="2000" b="0" dirty="0" smtClean="0"/>
              <a:t>(1 </a:t>
            </a:r>
            <a:r>
              <a:rPr lang="en-US" sz="2000" b="0" dirty="0"/>
              <a:t>of </a:t>
            </a:r>
            <a:r>
              <a:rPr lang="en-US" sz="2000" b="0" dirty="0" smtClean="0"/>
              <a:t>5)</a:t>
            </a:r>
            <a:endParaRPr lang="en-US" sz="2000" dirty="0">
              <a:latin typeface="Times New Roman" panose="02020603050405020304" pitchFamily="18" charset="0"/>
            </a:endParaRPr>
          </a:p>
        </p:txBody>
      </p:sp>
      <p:pic>
        <p:nvPicPr>
          <p:cNvPr id="3" name="Picture 2" descr="Computer code has 55 lines. The lines read as follows. Line 1. forward slash forward slash F i g period 12 period 6 colon f i g 12 underscore 06 period c p p. Line 2. forward slash forward slash Introducing polymorphism comma virtual functions and dynamic binding period. Line 3. hash include left angle bracket i o stream right angle bracket. Line 4. hash include left angle bracket i o, m a n i p right angle bracket. Line 5. hash include double quote Commission Employee period h double quote. Line 6. hash include double quote Base Plus Commission Employee period h double quote. Line 7. using namespace s t d semicolon. Line 8. blank. Line 9. i n t main left parenthesis right parenthesis left brace. Line 10, indented once. forward slash forward slash create base hyphen class object. Line 11, indented once. Commission Employee commission Employee left brace. Line 12, indented twice. double quote Sue double quote comma double quote Jones double quote comma double quote 222 hyphen 22 hyphen 2222 double quote comma 10000 comma period 06 right brace semicolon. Line 13. blank. Line 14, indented once. forward slash forward slash create derived hyphen class object. Line 15, indented once. Base Plus Commission Employee base Plus Commission Employee left brace. Line 16, indented twice. double quote Bob double quote comma double quote Lewis double quote comma double quote 333 hyphen 33 hyphen 3333 double quote comma 5000 comma period 04 comma 300 right brace semicolon. Line 17. blank. Line 18, indented once. c out left angle bracket left angle bracket fixed left angle bracket left angle bracket set precision left parenthesis 2 right parenthesis semicolon forward slash forward slash set floating hyphen point formatting.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49" y="2004616"/>
            <a:ext cx="7248103" cy="3638843"/>
          </a:xfrm>
          <a:prstGeom prst="rect">
            <a:avLst/>
          </a:prstGeom>
        </p:spPr>
      </p:pic>
    </p:spTree>
    <p:extLst>
      <p:ext uri="{BB962C8B-B14F-4D97-AF65-F5344CB8AC3E}">
        <p14:creationId xmlns:p14="http://schemas.microsoft.com/office/powerpoint/2010/main" val="41217348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ctr">
            <a:spAutoFit/>
          </a:bodyPr>
          <a:lstStyle/>
          <a:p>
            <a:r>
              <a:rPr lang="en-US" sz="2800" dirty="0" smtClean="0"/>
              <a:t>Figure 12.6 Demonstrating Polymorphism by Invoking a Derived-Class </a:t>
            </a:r>
            <a:r>
              <a:rPr lang="en-US" sz="2800" dirty="0" smtClean="0">
                <a:latin typeface="Consolas" panose="020B0609020204030204" pitchFamily="49" charset="0"/>
              </a:rPr>
              <a:t>virtual</a:t>
            </a:r>
            <a:r>
              <a:rPr lang="en-US" sz="2800" dirty="0" smtClean="0"/>
              <a:t> Function via a Base-Class Pointer to a Derived-Class Object </a:t>
            </a:r>
            <a:r>
              <a:rPr lang="en-US" sz="2000" b="0" dirty="0" smtClean="0"/>
              <a:t>(2 </a:t>
            </a:r>
            <a:r>
              <a:rPr lang="en-US" sz="2000" b="0" dirty="0"/>
              <a:t>of </a:t>
            </a:r>
            <a:r>
              <a:rPr lang="en-US" sz="2000" b="0" dirty="0" smtClean="0"/>
              <a:t>5)</a:t>
            </a:r>
            <a:endParaRPr lang="en-US" dirty="0">
              <a:latin typeface="Times New Roman" panose="02020603050405020304" pitchFamily="18" charset="0"/>
            </a:endParaRPr>
          </a:p>
        </p:txBody>
      </p:sp>
      <p:pic>
        <p:nvPicPr>
          <p:cNvPr id="3" name="Picture 2" descr="The code continues. Line 20, indented once. forward slash forward slash output objects using static binding. Line 21, indented once. c out left angle bracket left angle bracket double quote INVOKING TOSTRING FUNCTION ON BASE hyphen CLASS AND DERIVED hyphen CLASS double quote. Line 22, indented twice. left angle bracket left angle bracket double quote back slash n OBJECTS WITH STATIC BINDING back slash n double quote. Line 23, indented twice. left angle bracket left angle bracket commission Employee period to String left parenthesis right parenthesis forward slash forward slash static binding. Line 24, indented twice. left angle bracket left angle bracket double quote back slash n back slash n double quote. Line 25, indented twice. left angle bracket left angle bracket base Plus Commission Employee period to String left parenthesis right parenthesis semicolon forward slash forward slash static binding. Line 26. blank. Line 27, indented once. forward slash forward slash output objects using dynamic binding. Line 28, indented once. c out left angle bracket left angle bracket double quote back slash n back slash n INVOKING TOSTRING FUNCTION ON BASE hyphen CLASS AND double quote. Line 29, indented twice. left angle bracket left angle bracket double quote back slash n DERIVED hyphen CLASS OBJECTS WITH DYNAMIC BINDING double quote semicolon. Line 30. blank. Line 31, indented once. forward slash forward slash natural colon aim base hyphen class pointer at base hyphen class object. Line 32, indented once. c o n s t Commission Employee asterisk commission Employee P t r left brace ampersand commission Employee right brace semicolon. Lines 31 and 32 are highlighted. Line 33, indented once. c out left angle bracket left angle bracket double quote back slash n back slash n CALLING VIRTUAL FUNCTION TOSTRING WITH BASE hyphen CLASS POINTER double quote. Line 34, indented twice. left angle bracket left angle bracket double quote back slash n TO BASE hyphen CLASS OBJECT INVOKES BASE hyphen CLASS double quote. Line 35, indented twice. left angle bracket left angle bracket double quote TOSTRING FUNCTION colon back slash n double quote. Line 36, indented twice. left angle bracket left angle bracket commission Employee P t r hyphen greater than sign to String left parenthesis right parenthesis semicolon forward slash forward slash base version. The words, commission Employee P t r hyphen greater than sign to String left parenthesis right parenthesis are highlighted. Line 3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250" y="2127504"/>
            <a:ext cx="7633501" cy="3615867"/>
          </a:xfrm>
          <a:prstGeom prst="rect">
            <a:avLst/>
          </a:prstGeom>
        </p:spPr>
      </p:pic>
    </p:spTree>
    <p:extLst>
      <p:ext uri="{BB962C8B-B14F-4D97-AF65-F5344CB8AC3E}">
        <p14:creationId xmlns:p14="http://schemas.microsoft.com/office/powerpoint/2010/main" val="42436925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ctr">
            <a:spAutoFit/>
          </a:bodyPr>
          <a:lstStyle/>
          <a:p>
            <a:r>
              <a:rPr lang="en-US" sz="2800" dirty="0" smtClean="0"/>
              <a:t>Figure 12.6 </a:t>
            </a:r>
            <a:r>
              <a:rPr lang="en-IN" sz="2800" dirty="0"/>
              <a:t>Demonstrating Polymorphism by Invoking a Derived-Class </a:t>
            </a:r>
            <a:r>
              <a:rPr lang="en-IN" sz="2800" dirty="0" smtClean="0">
                <a:latin typeface="Consolas" panose="020B0609020204030204" pitchFamily="49" charset="0"/>
              </a:rPr>
              <a:t>virtual</a:t>
            </a:r>
            <a:r>
              <a:rPr lang="en-IN" sz="2800" dirty="0" smtClean="0"/>
              <a:t> </a:t>
            </a:r>
            <a:r>
              <a:rPr lang="en-IN" sz="2800" dirty="0"/>
              <a:t>Function via a Base-Class Pointer to a Derived-Class Object</a:t>
            </a:r>
            <a:r>
              <a:rPr lang="en-US" sz="2800" dirty="0" smtClean="0"/>
              <a:t> </a:t>
            </a:r>
            <a:r>
              <a:rPr lang="en-US" sz="2000" b="0" dirty="0" smtClean="0"/>
              <a:t>(3 </a:t>
            </a:r>
            <a:r>
              <a:rPr lang="en-US" sz="2000" b="0" dirty="0"/>
              <a:t>of </a:t>
            </a:r>
            <a:r>
              <a:rPr lang="en-US" sz="2000" b="0" dirty="0" smtClean="0"/>
              <a:t>5)</a:t>
            </a:r>
            <a:endParaRPr lang="en-US" dirty="0">
              <a:latin typeface="Times New Roman" panose="02020603050405020304" pitchFamily="18" charset="0"/>
            </a:endParaRPr>
          </a:p>
        </p:txBody>
      </p:sp>
      <p:pic>
        <p:nvPicPr>
          <p:cNvPr id="6" name="Picture 5" descr="The code continues. Line 38, indented once. forward slash forward slash natural colon aim derived hyphen class pointer at derived hyphen class object. Line 39, indented once. c o n s t Base Plus Commission Employee asterisk base Plus Commission Employee P t r left brace. Line 40, indented twice. ampersand base Plus Commission Employee right brace semicolon forward slash forward slash natural. Lines 38 to 40 are highlighted. Line 41, indented once. c out left angle bracket left angle bracket double quote back slash n back slash n CALLING VIRTUAL FUNCTION TOSTRING WITH DERIVED hyphen CLASS double quote. Line 42, indented twice. left angle bracket left angle bracket double quote POINTER back slash n TO DERIVED hyphen CLASS OBJECT INVOKES DERIVED hyphen CLASS double quote. Line 43, indented twice. left angle bracket left angle bracket double quote TOSTRING FUNCTION colon back slash n double quote. Line 44, indented twice. left angle bracket left angle bracket base Plus Commission Employee P t r hyphen greater than sign to String left parenthesis right parenthesis semicolon forward slash forward slash derived version. The words, base Plus Commission Employee P t r hyphen greater than sign to String left parenthesis right parenthesis are highlighted. Line 45. blank. Line 46, indented once. forward slash forward slash aim base hyphen class pointer at derived hyphen class object. Line 47, indented once. commission Employee P t r equals ampersand base Plus Commission Employee semicolon. Lines 46 and 47 are highlighted. Line 48, indented once. c out left angle bracket left angle bracket double quote back slash n back slash n CALLING VIRTUAL FUNCTION TOSTRING WITH BASE hyphen CLASS POINTER double quote. Line 49, indented 3 times. left angle bracket left angle bracket double quote back slash n TO DERIVED hyphen CLASS OBJECT INVOKES DERIVED hyphen CLASS double quote. Line 50, indented 3 times. left angle bracket left angle bracket double quote TOSTRING FUNCTION colon back slash n double quote semicolon. Line 51. blank. Line 52, indented once. forward slash forward slash polymorphism semicolon invokes Base Plus Commission Employee's to String. Line 53, indented once. forward slash forward slash via base hyphen class pointer to derived hyphen class object. Line 54, indented once. c out left angle bracket left angle bracket commission Employee P t r hyphen greater than sign to String left parenthesis right parenthesis left angle bracket left angle bracket end l semicolon. The words, commission Employee P t r hyphen greater than sign to String left parenthesis right parenthesis are highlighted. Line 5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994" y="1997913"/>
            <a:ext cx="7252012" cy="3492340"/>
          </a:xfrm>
          <a:prstGeom prst="rect">
            <a:avLst/>
          </a:prstGeom>
        </p:spPr>
      </p:pic>
    </p:spTree>
    <p:extLst>
      <p:ext uri="{BB962C8B-B14F-4D97-AF65-F5344CB8AC3E}">
        <p14:creationId xmlns:p14="http://schemas.microsoft.com/office/powerpoint/2010/main" val="21390808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ctr">
            <a:spAutoFit/>
          </a:bodyPr>
          <a:lstStyle/>
          <a:p>
            <a:r>
              <a:rPr lang="en-US" sz="2800" dirty="0" smtClean="0"/>
              <a:t>Figure 12.6 </a:t>
            </a:r>
            <a:r>
              <a:rPr lang="en-IN" sz="2800" dirty="0"/>
              <a:t>Demonstrating Polymorphism by Invoking a Derived-Class </a:t>
            </a:r>
            <a:r>
              <a:rPr lang="en-IN" sz="2800" dirty="0" smtClean="0">
                <a:latin typeface="Consolas" panose="020B0609020204030204" pitchFamily="49" charset="0"/>
              </a:rPr>
              <a:t>virtual</a:t>
            </a:r>
            <a:r>
              <a:rPr lang="en-IN" sz="2800" dirty="0" smtClean="0"/>
              <a:t> </a:t>
            </a:r>
            <a:r>
              <a:rPr lang="en-IN" sz="2800" dirty="0"/>
              <a:t>Function via a Base-Class Pointer to a Derived-Class Object</a:t>
            </a:r>
            <a:r>
              <a:rPr lang="en-US" sz="2800" dirty="0" smtClean="0"/>
              <a:t> </a:t>
            </a:r>
            <a:r>
              <a:rPr lang="en-US" sz="2000" b="0" dirty="0" smtClean="0"/>
              <a:t>(4 </a:t>
            </a:r>
            <a:r>
              <a:rPr lang="en-US" sz="2000" b="0" dirty="0"/>
              <a:t>of </a:t>
            </a:r>
            <a:r>
              <a:rPr lang="en-US" sz="2000" b="0" dirty="0" smtClean="0"/>
              <a:t>5)</a:t>
            </a:r>
            <a:endParaRPr lang="en-US" dirty="0">
              <a:latin typeface="Times New Roman" panose="02020603050405020304" pitchFamily="18" charset="0"/>
            </a:endParaRPr>
          </a:p>
        </p:txBody>
      </p:sp>
      <p:pic>
        <p:nvPicPr>
          <p:cNvPr id="3" name="Picture 2" descr="Computer code output has 33 lines. The lines read as follows. Line 1. INVOKING TOSTRING FUNCTION ON BASE hyphen CLASS AND DERIVED hyphen CLASS. Line 2. OBJECTS WITH STATIC BINDING. Line 3. commission employee colon Sue Jones. Line 4. social security number colon 2 2 2 hyphen 2 2 hyphen 2 2 2 2. Line 5. gross sales colon 10000.00. Line 6. commission rate colon 0.06. Line 7. base hyphen salaried commission employee colon Bob Lewis. Line 8. social security number colon 3 3 3 hyphen 3 3 hyphen 3 3 3 3. Line 9. gross sales colon 5000.00. Line 10. commission rate colon 0.04. Line 11. base salary colon 300. Line 12. INVOKING TOSTRING FUNCTION ON BASE hyphen CLASS AND. Line 13. DERIVED hyphen CLASS OBJECTS WITH DYNAMIC BINDING. Line 14. CALLING VIRTUAL FUNCTION TOSTRING WITH BASE hyphen CLASS POINTER. Line 15. TO BASE hyphen CLASS OBJECT INVOKES BASE hyphen CLASS TOSTRING FUNCTION colon. Line 16. commission employee colon Sue Jones. Line 17. social security number colon 2 2 2 hyphen 2 2 hyphen 2 2 2 2. Line 18. gross sales colon 10000.00. Line 19. commission rate colon 0.0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192" y="1888432"/>
            <a:ext cx="6561615" cy="3731633"/>
          </a:xfrm>
          <a:prstGeom prst="rect">
            <a:avLst/>
          </a:prstGeom>
        </p:spPr>
      </p:pic>
    </p:spTree>
    <p:extLst>
      <p:ext uri="{BB962C8B-B14F-4D97-AF65-F5344CB8AC3E}">
        <p14:creationId xmlns:p14="http://schemas.microsoft.com/office/powerpoint/2010/main" val="12030891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ctr">
            <a:spAutoFit/>
          </a:bodyPr>
          <a:lstStyle/>
          <a:p>
            <a:r>
              <a:rPr lang="en-US" sz="2800" dirty="0" smtClean="0"/>
              <a:t>Figure 12.6 </a:t>
            </a:r>
            <a:r>
              <a:rPr lang="en-IN" sz="2800" dirty="0"/>
              <a:t>Demonstrating Polymorphism by Invoking a Derived-Class </a:t>
            </a:r>
            <a:r>
              <a:rPr lang="en-IN" sz="2800" dirty="0" smtClean="0">
                <a:latin typeface="Consolas" panose="020B0609020204030204" pitchFamily="49" charset="0"/>
              </a:rPr>
              <a:t>virtual</a:t>
            </a:r>
            <a:r>
              <a:rPr lang="en-IN" sz="2800" dirty="0" smtClean="0"/>
              <a:t> </a:t>
            </a:r>
            <a:r>
              <a:rPr lang="en-IN" sz="2800" dirty="0"/>
              <a:t>Function via a Base-Class Pointer to a Derived-Class Object</a:t>
            </a:r>
            <a:r>
              <a:rPr lang="en-US" sz="2800" dirty="0" smtClean="0"/>
              <a:t> </a:t>
            </a:r>
            <a:r>
              <a:rPr lang="en-US" sz="2000" b="0" dirty="0" smtClean="0"/>
              <a:t>(5 </a:t>
            </a:r>
            <a:r>
              <a:rPr lang="en-US" sz="2000" b="0" dirty="0"/>
              <a:t>of </a:t>
            </a:r>
            <a:r>
              <a:rPr lang="en-US" sz="2000" b="0" dirty="0" smtClean="0"/>
              <a:t>5)</a:t>
            </a:r>
            <a:endParaRPr lang="en-US" dirty="0">
              <a:latin typeface="Times New Roman" panose="02020603050405020304" pitchFamily="18" charset="0"/>
            </a:endParaRPr>
          </a:p>
        </p:txBody>
      </p:sp>
      <p:pic>
        <p:nvPicPr>
          <p:cNvPr id="3" name="Picture 2" descr="The output continues. Line 20. CALLING VIRTUAL FUNCTION TOSTRING WITH DERIVED hyphen CLASS POINTER. Line 21. TO DERIVED hyphen CLASS OBJECT INVOKES DERIVED hyphen CLASS TOSTRING FUNCTION colon. Line 22. base hyphen salaried commission employee colon Bob Lewis. Line 23. social security number colon 3 3 3 hyphen 3 3 hyphen 3 3 3 3. Line 24. gross sales colon 5000.00. Line 25. commission rate colon 0.04. Line 26. base salary colon 300. Line 27. CALLING VIRTUAL FUNCTION TOSTRING WITH BASE hyphen CLASS POINTER. Line 28. TO DERIVED hyphen CLASS OBJECT INVOKES DERIVED hyphen CLASS TOSTRING FUNCTION colon. Line 29. base hyphen salaried commission employee colon Bob Lewis. Line 30. social security number colon 3 3 3 hyphen 3 3 hyphen 3 3 3 3. Line 31. gross sales colon 5000.00. Line 32. commission rate colon 0.04. Line 33. base salary colon 3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28" y="1927642"/>
            <a:ext cx="7927143" cy="3267928"/>
          </a:xfrm>
          <a:prstGeom prst="rect">
            <a:avLst/>
          </a:prstGeom>
        </p:spPr>
      </p:pic>
    </p:spTree>
    <p:extLst>
      <p:ext uri="{BB962C8B-B14F-4D97-AF65-F5344CB8AC3E}">
        <p14:creationId xmlns:p14="http://schemas.microsoft.com/office/powerpoint/2010/main" val="12003617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12.4.6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Destructors </a:t>
            </a:r>
            <a:r>
              <a:rPr lang="en-US" sz="2000" b="0" kern="1200" dirty="0" smtClean="0">
                <a:latin typeface="Times New Roman" panose="02020603050405020304" pitchFamily="18" charset="0"/>
                <a:ea typeface="+mj-ea"/>
              </a:rPr>
              <a:t>(1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14725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A problem can occur when using polymorphism to process dynamically allocated objects of a class </a:t>
            </a:r>
            <a:r>
              <a:rPr lang="en-US" sz="2200" kern="1200" dirty="0" smtClean="0">
                <a:solidFill>
                  <a:srgbClr val="000000"/>
                </a:solidFill>
                <a:latin typeface="Arial (Body)"/>
                <a:ea typeface="+mn-ea"/>
                <a:cs typeface="+mn-cs"/>
              </a:rPr>
              <a:t>hierarchy.</a:t>
            </a:r>
            <a:endParaRPr 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If a derived-class object with a non-virtual destructor is destroyed by applying the delete operator to a base-class pointer to the object, the C++ standard specifies that the behavior is undefined.</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The simple solution to this problem is to create a </a:t>
            </a:r>
            <a:r>
              <a:rPr lang="en-US" sz="2200" b="1" kern="1200" dirty="0">
                <a:solidFill>
                  <a:srgbClr val="000000"/>
                </a:solidFill>
                <a:latin typeface="Consolas" panose="020B0609020204030204" pitchFamily="49" charset="0"/>
                <a:ea typeface="+mn-ea"/>
                <a:cs typeface="+mn-cs"/>
              </a:rPr>
              <a:t>public</a:t>
            </a:r>
            <a:r>
              <a:rPr lang="en-US" sz="2200" kern="1200" dirty="0">
                <a:solidFill>
                  <a:srgbClr val="000000"/>
                </a:solidFill>
                <a:latin typeface="Arial (Body)"/>
                <a:ea typeface="+mn-ea"/>
                <a:cs typeface="+mn-cs"/>
              </a:rPr>
              <a:t> </a:t>
            </a:r>
            <a:r>
              <a:rPr lang="en-US" sz="2200" b="1" kern="1200" dirty="0">
                <a:solidFill>
                  <a:srgbClr val="000000"/>
                </a:solidFill>
                <a:latin typeface="Consolas" panose="020B0609020204030204" pitchFamily="49" charset="0"/>
                <a:ea typeface="+mn-ea"/>
                <a:cs typeface="+mn-cs"/>
              </a:rPr>
              <a:t>virtual</a:t>
            </a:r>
            <a:r>
              <a:rPr lang="en-US" sz="2200" kern="1200" dirty="0">
                <a:solidFill>
                  <a:srgbClr val="000000"/>
                </a:solidFill>
                <a:latin typeface="Arial (Body)"/>
                <a:ea typeface="+mn-ea"/>
                <a:cs typeface="+mn-cs"/>
              </a:rPr>
              <a:t> </a:t>
            </a:r>
            <a:r>
              <a:rPr lang="en-US" sz="2200" b="1" kern="1200" dirty="0">
                <a:solidFill>
                  <a:srgbClr val="000000"/>
                </a:solidFill>
                <a:latin typeface="Arial (Body)"/>
                <a:ea typeface="+mn-ea"/>
                <a:cs typeface="+mn-cs"/>
              </a:rPr>
              <a:t>destructor</a:t>
            </a:r>
            <a:r>
              <a:rPr lang="en-US" sz="2200" kern="1200" dirty="0">
                <a:solidFill>
                  <a:srgbClr val="000000"/>
                </a:solidFill>
                <a:latin typeface="Arial (Body)"/>
                <a:ea typeface="+mn-ea"/>
                <a:cs typeface="+mn-cs"/>
              </a:rPr>
              <a:t> in the base </a:t>
            </a:r>
            <a:r>
              <a:rPr lang="en-US" sz="2200" kern="1200" dirty="0" smtClean="0">
                <a:solidFill>
                  <a:srgbClr val="000000"/>
                </a:solidFill>
                <a:latin typeface="Arial (Body)"/>
                <a:ea typeface="+mn-ea"/>
                <a:cs typeface="+mn-cs"/>
              </a:rPr>
              <a:t>class.</a:t>
            </a:r>
            <a:endParaRPr 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If a base class destructor is declared </a:t>
            </a:r>
            <a:r>
              <a:rPr lang="en-US" sz="2200" kern="1200" dirty="0">
                <a:solidFill>
                  <a:srgbClr val="000000"/>
                </a:solidFill>
                <a:latin typeface="Consolas" panose="020B0609020204030204" pitchFamily="49" charset="0"/>
                <a:ea typeface="+mn-ea"/>
                <a:cs typeface="+mn-cs"/>
              </a:rPr>
              <a:t>virtual</a:t>
            </a:r>
            <a:r>
              <a:rPr lang="en-US" sz="2200" kern="1200" dirty="0">
                <a:solidFill>
                  <a:srgbClr val="000000"/>
                </a:solidFill>
                <a:latin typeface="Arial (Body)"/>
                <a:ea typeface="+mn-ea"/>
                <a:cs typeface="+mn-cs"/>
              </a:rPr>
              <a:t>, the destructors of any derived classes are </a:t>
            </a:r>
            <a:r>
              <a:rPr lang="en-US" sz="2200" b="1" kern="1200" dirty="0">
                <a:solidFill>
                  <a:srgbClr val="000000"/>
                </a:solidFill>
                <a:latin typeface="Arial (Body)"/>
                <a:ea typeface="+mn-ea"/>
                <a:cs typeface="+mn-cs"/>
              </a:rPr>
              <a:t>also</a:t>
            </a:r>
            <a:r>
              <a:rPr lang="en-US" sz="2200" kern="1200" dirty="0">
                <a:solidFill>
                  <a:srgbClr val="000000"/>
                </a:solidFill>
                <a:latin typeface="Arial (Body)"/>
                <a:ea typeface="+mn-ea"/>
                <a:cs typeface="+mn-cs"/>
              </a:rPr>
              <a:t> </a:t>
            </a:r>
            <a:r>
              <a:rPr lang="en-US" sz="2200" kern="1200" dirty="0" smtClean="0">
                <a:solidFill>
                  <a:srgbClr val="000000"/>
                </a:solidFill>
                <a:latin typeface="Consolas" panose="020B0609020204030204" pitchFamily="49" charset="0"/>
                <a:ea typeface="+mn-ea"/>
                <a:cs typeface="+mn-cs"/>
              </a:rPr>
              <a:t>virtual</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1486844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Outline </a:t>
            </a:r>
            <a:r>
              <a:rPr lang="en-US" sz="2000" b="0" dirty="0" smtClean="0"/>
              <a:t>(1 of 4)</a:t>
            </a:r>
            <a:endParaRPr lang="en-US" sz="2000" b="0" dirty="0"/>
          </a:p>
        </p:txBody>
      </p:sp>
      <p:sp>
        <p:nvSpPr>
          <p:cNvPr id="3" name="Text Placeholder 2"/>
          <p:cNvSpPr>
            <a:spLocks noGrp="1"/>
          </p:cNvSpPr>
          <p:nvPr>
            <p:ph type="body" idx="1"/>
          </p:nvPr>
        </p:nvSpPr>
        <p:spPr>
          <a:xfrm>
            <a:off x="457200" y="1600200"/>
            <a:ext cx="8229600" cy="4653116"/>
          </a:xfrm>
        </p:spPr>
        <p:txBody>
          <a:bodyPr/>
          <a:lstStyle/>
          <a:p>
            <a:pPr>
              <a:buNone/>
            </a:pPr>
            <a:r>
              <a:rPr lang="en-US" sz="2400" b="1" dirty="0">
                <a:solidFill>
                  <a:schemeClr val="tx2"/>
                </a:solidFill>
                <a:latin typeface="+mn-lt"/>
              </a:rPr>
              <a:t>12.1</a:t>
            </a:r>
            <a:r>
              <a:rPr lang="en-US" sz="2400" b="1" dirty="0">
                <a:latin typeface="+mn-lt"/>
              </a:rPr>
              <a:t> </a:t>
            </a:r>
            <a:r>
              <a:rPr lang="en-US" sz="2400" dirty="0" smtClean="0">
                <a:latin typeface="+mn-lt"/>
              </a:rPr>
              <a:t>Introduction</a:t>
            </a:r>
          </a:p>
          <a:p>
            <a:pPr marL="722313" indent="-722313">
              <a:buNone/>
              <a:tabLst>
                <a:tab pos="711200" algn="l"/>
                <a:tab pos="722313" algn="l"/>
              </a:tabLst>
            </a:pPr>
            <a:r>
              <a:rPr lang="en-US" sz="2400" b="1" dirty="0">
                <a:solidFill>
                  <a:schemeClr val="tx2"/>
                </a:solidFill>
                <a:latin typeface="+mn-lt"/>
              </a:rPr>
              <a:t>12.2</a:t>
            </a:r>
            <a:r>
              <a:rPr lang="en-US" sz="2400" b="1" dirty="0">
                <a:latin typeface="+mn-lt"/>
              </a:rPr>
              <a:t> </a:t>
            </a:r>
            <a:r>
              <a:rPr lang="en-US" sz="2400" dirty="0">
                <a:latin typeface="+mn-lt"/>
              </a:rPr>
              <a:t>Introduction to </a:t>
            </a:r>
            <a:r>
              <a:rPr lang="en-US" sz="2400" dirty="0" smtClean="0">
                <a:latin typeface="+mn-lt"/>
              </a:rPr>
              <a:t>Polymorphism: Polymorphic </a:t>
            </a:r>
            <a:r>
              <a:rPr lang="en-US" sz="2400" dirty="0">
                <a:latin typeface="+mn-lt"/>
              </a:rPr>
              <a:t>Video </a:t>
            </a:r>
            <a:r>
              <a:rPr lang="en-US" sz="2400" dirty="0" smtClean="0">
                <a:latin typeface="+mn-lt"/>
              </a:rPr>
              <a:t>Game</a:t>
            </a:r>
          </a:p>
          <a:p>
            <a:pPr marL="722313" indent="-722313">
              <a:buNone/>
              <a:tabLst>
                <a:tab pos="1165225" algn="l"/>
              </a:tabLst>
            </a:pPr>
            <a:r>
              <a:rPr lang="en-US" sz="2400" b="1" dirty="0">
                <a:solidFill>
                  <a:schemeClr val="tx2"/>
                </a:solidFill>
                <a:latin typeface="+mn-lt"/>
              </a:rPr>
              <a:t>12.3</a:t>
            </a:r>
            <a:r>
              <a:rPr lang="en-US" sz="2400" b="1" dirty="0">
                <a:latin typeface="+mn-lt"/>
              </a:rPr>
              <a:t> </a:t>
            </a:r>
            <a:r>
              <a:rPr lang="en-US" sz="2400" dirty="0">
                <a:latin typeface="+mn-lt"/>
              </a:rPr>
              <a:t>Relationships Among Objects in </a:t>
            </a:r>
            <a:r>
              <a:rPr lang="en-US" sz="2400" dirty="0" smtClean="0">
                <a:latin typeface="+mn-lt"/>
              </a:rPr>
              <a:t>an Inheritance Hierarchy</a:t>
            </a:r>
          </a:p>
          <a:p>
            <a:pPr marL="741600" lvl="1" indent="-284400">
              <a:buNone/>
            </a:pPr>
            <a:r>
              <a:rPr lang="en-US" sz="2400" dirty="0" smtClean="0">
                <a:solidFill>
                  <a:schemeClr val="tx2"/>
                </a:solidFill>
                <a:latin typeface="+mn-lt"/>
              </a:rPr>
              <a:t>12.3.1 </a:t>
            </a:r>
            <a:r>
              <a:rPr lang="en-US" sz="2400" dirty="0" smtClean="0">
                <a:latin typeface="+mn-lt"/>
              </a:rPr>
              <a:t>Invoking Base-Class Functions from Derived-Class Objects</a:t>
            </a:r>
          </a:p>
          <a:p>
            <a:pPr marL="741600" lvl="1" indent="-284400">
              <a:buNone/>
            </a:pPr>
            <a:r>
              <a:rPr lang="en-US" sz="2400" dirty="0" smtClean="0">
                <a:solidFill>
                  <a:schemeClr val="tx2"/>
                </a:solidFill>
                <a:latin typeface="+mn-lt"/>
              </a:rPr>
              <a:t>12.3.2</a:t>
            </a:r>
            <a:r>
              <a:rPr lang="en-US" sz="2400" dirty="0" smtClean="0">
                <a:latin typeface="+mn-lt"/>
              </a:rPr>
              <a:t> </a:t>
            </a:r>
            <a:r>
              <a:rPr lang="en-US" sz="2400" dirty="0">
                <a:latin typeface="+mn-lt"/>
              </a:rPr>
              <a:t>Aiming Derived-Class Pointers at </a:t>
            </a:r>
            <a:r>
              <a:rPr lang="en-US" sz="2400" dirty="0" smtClean="0">
                <a:latin typeface="+mn-lt"/>
              </a:rPr>
              <a:t>Base-Class Objects</a:t>
            </a:r>
          </a:p>
          <a:p>
            <a:pPr marL="741600" lvl="1" indent="-284400">
              <a:buNone/>
            </a:pPr>
            <a:r>
              <a:rPr lang="en-US" sz="2400" dirty="0" smtClean="0">
                <a:solidFill>
                  <a:schemeClr val="tx2"/>
                </a:solidFill>
                <a:latin typeface="+mn-lt"/>
              </a:rPr>
              <a:t>12.3.3</a:t>
            </a:r>
            <a:r>
              <a:rPr lang="en-US" sz="2400" dirty="0" smtClean="0">
                <a:latin typeface="+mn-lt"/>
              </a:rPr>
              <a:t> Derived-Class Member-Function Calls via Base-Class Pointers</a:t>
            </a:r>
            <a:endParaRPr lang="en-US" sz="2400" dirty="0">
              <a:latin typeface="+mn-lt"/>
            </a:endParaRPr>
          </a:p>
        </p:txBody>
      </p:sp>
    </p:spTree>
    <p:extLst>
      <p:ext uri="{BB962C8B-B14F-4D97-AF65-F5344CB8AC3E}">
        <p14:creationId xmlns:p14="http://schemas.microsoft.com/office/powerpoint/2010/main" val="30865225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12.4.6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Destructors </a:t>
            </a:r>
            <a:r>
              <a:rPr lang="en-US" sz="2000" b="0" kern="1200" dirty="0" smtClean="0">
                <a:latin typeface="Times New Roman" panose="02020603050405020304" pitchFamily="18" charset="0"/>
                <a:ea typeface="+mj-ea"/>
              </a:rPr>
              <a:t>(2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80018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In class </a:t>
            </a:r>
            <a:r>
              <a:rPr lang="en-US" altLang="en-US" sz="2000" kern="1200" dirty="0">
                <a:solidFill>
                  <a:srgbClr val="000000"/>
                </a:solidFill>
                <a:latin typeface="Consolas" panose="020B0609020204030204" pitchFamily="49" charset="0"/>
                <a:ea typeface="+mn-ea"/>
                <a:cs typeface="+mn-cs"/>
              </a:rPr>
              <a:t>CommissionEmployee</a:t>
            </a:r>
            <a:r>
              <a:rPr lang="en-US" altLang="en-US" sz="2000" kern="1200" dirty="0">
                <a:solidFill>
                  <a:srgbClr val="000000"/>
                </a:solidFill>
                <a:latin typeface="+mn-lt"/>
                <a:ea typeface="+mn-ea"/>
                <a:cs typeface="+mn-cs"/>
              </a:rPr>
              <a:t>’s d</a:t>
            </a:r>
            <a:r>
              <a:rPr lang="en-US" altLang="en-US" sz="2000" kern="1200" dirty="0">
                <a:solidFill>
                  <a:srgbClr val="000000"/>
                </a:solidFill>
                <a:latin typeface="Arial (Body)"/>
                <a:ea typeface="+mn-ea"/>
                <a:cs typeface="+mn-cs"/>
              </a:rPr>
              <a:t>efinition, we can define the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 destructor as </a:t>
            </a:r>
            <a:r>
              <a:rPr lang="en-US" altLang="en-US" sz="2000" kern="1200" dirty="0" smtClean="0">
                <a:solidFill>
                  <a:srgbClr val="000000"/>
                </a:solidFill>
                <a:latin typeface="Arial (Body)"/>
                <a:ea typeface="+mn-ea"/>
                <a:cs typeface="+mn-cs"/>
              </a:rPr>
              <a:t>follows:</a:t>
            </a:r>
          </a:p>
        </p:txBody>
      </p:sp>
      <p:pic>
        <p:nvPicPr>
          <p:cNvPr id="5" name="Picture 4" descr="Computer code reads, virtual tilde Commission Employee left parenthesis right parenthesis left brace right brac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126" y="2501924"/>
            <a:ext cx="4739021" cy="377939"/>
          </a:xfrm>
          <a:prstGeom prst="rect">
            <a:avLst/>
          </a:prstGeom>
        </p:spPr>
      </p:pic>
      <p:sp>
        <p:nvSpPr>
          <p:cNvPr id="4" name="Text Placeholder 3"/>
          <p:cNvSpPr>
            <a:spLocks noGrp="1"/>
          </p:cNvSpPr>
          <p:nvPr>
            <p:ph type="body" idx="2"/>
          </p:nvPr>
        </p:nvSpPr>
        <p:spPr>
          <a:xfrm>
            <a:off x="457200" y="3033487"/>
            <a:ext cx="8229600" cy="3251199"/>
          </a:xfrm>
        </p:spPr>
        <p:txBody>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rPr>
              <a:t>Now, if an object in the hierarchy is destroyed explicitly by applying the </a:t>
            </a:r>
            <a:r>
              <a:rPr lang="en-US" altLang="en-US" sz="2000" kern="1200" dirty="0">
                <a:solidFill>
                  <a:srgbClr val="000000"/>
                </a:solidFill>
                <a:latin typeface="Consolas" panose="020B0609020204030204" pitchFamily="49" charset="0"/>
              </a:rPr>
              <a:t>delete</a:t>
            </a:r>
            <a:r>
              <a:rPr lang="en-US" altLang="en-US" sz="2000" kern="1200" dirty="0">
                <a:solidFill>
                  <a:srgbClr val="000000"/>
                </a:solidFill>
                <a:latin typeface="Arial (Body)"/>
              </a:rPr>
              <a:t> operator to a </a:t>
            </a:r>
            <a:r>
              <a:rPr lang="en-US" altLang="en-US" sz="2000" b="1" kern="1200" dirty="0">
                <a:solidFill>
                  <a:srgbClr val="000000"/>
                </a:solidFill>
                <a:latin typeface="Arial (Body)"/>
              </a:rPr>
              <a:t>base-class pointer</a:t>
            </a:r>
            <a:r>
              <a:rPr lang="en-US" altLang="en-US" sz="2000" kern="1200" dirty="0">
                <a:solidFill>
                  <a:srgbClr val="000000"/>
                </a:solidFill>
                <a:latin typeface="Arial (Body)"/>
              </a:rPr>
              <a:t>, the destructor for the </a:t>
            </a:r>
            <a:r>
              <a:rPr lang="en-US" altLang="en-US" sz="2000" b="1" kern="1200" dirty="0">
                <a:solidFill>
                  <a:srgbClr val="000000"/>
                </a:solidFill>
                <a:latin typeface="Arial (Body)"/>
              </a:rPr>
              <a:t>appropriate class </a:t>
            </a:r>
            <a:r>
              <a:rPr lang="en-US" altLang="en-US" sz="2000" kern="1200" dirty="0">
                <a:solidFill>
                  <a:srgbClr val="000000"/>
                </a:solidFill>
                <a:latin typeface="Arial (Body)"/>
              </a:rPr>
              <a:t>is called based on the object to which the base-class pointer points.</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rPr>
              <a:t>Remember, when a derived-class object is destroyed, the base-class part of the derived-class object is also destroyed, so it’s important for the destructors of both the derived and base classes to execute.</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rPr>
              <a:t>The base-class destructor automatically executes after the derived-class destructor</a:t>
            </a:r>
            <a:r>
              <a:rPr lang="en-US" altLang="en-US" sz="2000" kern="1200" dirty="0" smtClean="0">
                <a:solidFill>
                  <a:srgbClr val="000000"/>
                </a:solidFill>
                <a:latin typeface="Arial (Body)"/>
              </a:rPr>
              <a:t>.</a:t>
            </a:r>
            <a:endParaRPr lang="en-US" altLang="en-US" sz="2000" kern="1200" dirty="0">
              <a:solidFill>
                <a:srgbClr val="000000"/>
              </a:solidFill>
              <a:latin typeface="Arial (Body)"/>
            </a:endParaRPr>
          </a:p>
        </p:txBody>
      </p:sp>
    </p:spTree>
    <p:extLst>
      <p:ext uri="{BB962C8B-B14F-4D97-AF65-F5344CB8AC3E}">
        <p14:creationId xmlns:p14="http://schemas.microsoft.com/office/powerpoint/2010/main" val="28978293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Error-Prevention Tip 12.2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If a class has </a:t>
            </a:r>
            <a:r>
              <a:rPr lang="en-US" sz="2400" dirty="0">
                <a:latin typeface="Consolas" panose="020B0609020204030204" pitchFamily="49" charset="0"/>
              </a:rPr>
              <a:t>virtual</a:t>
            </a:r>
            <a:r>
              <a:rPr lang="en-US" sz="2400" dirty="0">
                <a:latin typeface="+mn-lt"/>
              </a:rPr>
              <a:t> functions, always provide a </a:t>
            </a:r>
            <a:r>
              <a:rPr lang="en-US" sz="2400" dirty="0">
                <a:latin typeface="Consolas" panose="020B0609020204030204" pitchFamily="49" charset="0"/>
              </a:rPr>
              <a:t>virtual</a:t>
            </a:r>
            <a:r>
              <a:rPr lang="en-US" sz="2400" dirty="0">
                <a:latin typeface="+mn-lt"/>
              </a:rPr>
              <a:t> destructor, even if one is </a:t>
            </a:r>
            <a:r>
              <a:rPr lang="en-US" sz="2400" dirty="0" smtClean="0">
                <a:latin typeface="+mn-lt"/>
              </a:rPr>
              <a:t>not required </a:t>
            </a:r>
            <a:r>
              <a:rPr lang="en-US" sz="2400" dirty="0">
                <a:latin typeface="+mn-lt"/>
              </a:rPr>
              <a:t>for the class. This ensures that a custom derived-class destructor (if there </a:t>
            </a:r>
            <a:r>
              <a:rPr lang="en-US" sz="2400" dirty="0" smtClean="0">
                <a:latin typeface="+mn-lt"/>
              </a:rPr>
              <a:t>is one) will </a:t>
            </a:r>
            <a:r>
              <a:rPr lang="en-US" sz="2400" dirty="0">
                <a:latin typeface="+mn-lt"/>
              </a:rPr>
              <a:t>be invoked when a derived-class object is deleted via a base-class pointer.</a:t>
            </a:r>
          </a:p>
        </p:txBody>
      </p:sp>
    </p:spTree>
    <p:extLst>
      <p:ext uri="{BB962C8B-B14F-4D97-AF65-F5344CB8AC3E}">
        <p14:creationId xmlns:p14="http://schemas.microsoft.com/office/powerpoint/2010/main" val="13695516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Common Programming Error 12.1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Constructors cannot be </a:t>
            </a:r>
            <a:r>
              <a:rPr lang="en-US" sz="2400" dirty="0">
                <a:latin typeface="Consolas" panose="020B0609020204030204" pitchFamily="49" charset="0"/>
              </a:rPr>
              <a:t>virtual</a:t>
            </a:r>
            <a:r>
              <a:rPr lang="en-US" sz="2400" dirty="0">
                <a:latin typeface="+mn-lt"/>
              </a:rPr>
              <a:t>. Declaring a constructor </a:t>
            </a:r>
            <a:r>
              <a:rPr lang="en-US" sz="2400" dirty="0">
                <a:latin typeface="Consolas" panose="020B0609020204030204" pitchFamily="49" charset="0"/>
              </a:rPr>
              <a:t>virtual</a:t>
            </a:r>
            <a:r>
              <a:rPr lang="en-US" sz="2400" dirty="0">
                <a:latin typeface="+mn-lt"/>
              </a:rPr>
              <a:t> is a compilation error.</a:t>
            </a:r>
          </a:p>
        </p:txBody>
      </p:sp>
    </p:spTree>
    <p:extLst>
      <p:ext uri="{BB962C8B-B14F-4D97-AF65-F5344CB8AC3E}">
        <p14:creationId xmlns:p14="http://schemas.microsoft.com/office/powerpoint/2010/main" val="25936673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fontAlgn="base">
              <a:spcBef>
                <a:spcPct val="0"/>
              </a:spcBef>
              <a:spcAft>
                <a:spcPct val="0"/>
              </a:spcAft>
              <a:buClrTx/>
            </a:pPr>
            <a:r>
              <a:rPr lang="en-US" kern="1200" dirty="0" smtClean="0">
                <a:latin typeface="Times New Roman" panose="02020603050405020304" pitchFamily="18" charset="0"/>
                <a:ea typeface="+mj-ea"/>
              </a:rPr>
              <a:t>12.4.6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Destructors </a:t>
            </a:r>
            <a:r>
              <a:rPr lang="en-US" sz="2000" b="0" kern="1200" dirty="0" smtClean="0">
                <a:latin typeface="Times New Roman" panose="02020603050405020304" pitchFamily="18" charset="0"/>
                <a:ea typeface="+mj-ea"/>
              </a:rPr>
              <a:t>(3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93868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sz="2200" kern="1200" dirty="0">
                <a:solidFill>
                  <a:srgbClr val="000000"/>
                </a:solidFill>
                <a:latin typeface="Arial (Body)"/>
                <a:ea typeface="+mn-ea"/>
                <a:cs typeface="+mn-cs"/>
              </a:rPr>
              <a:t>Destructor definition also may be written as </a:t>
            </a:r>
            <a:r>
              <a:rPr lang="en-US" sz="2200" kern="1200" dirty="0" smtClean="0">
                <a:solidFill>
                  <a:srgbClr val="000000"/>
                </a:solidFill>
                <a:latin typeface="Arial (Body)"/>
                <a:ea typeface="+mn-ea"/>
                <a:cs typeface="+mn-cs"/>
              </a:rPr>
              <a:t>follows:</a:t>
            </a:r>
          </a:p>
          <a:p>
            <a:pPr marL="829818" lvl="1" indent="-342900" fontAlgn="base">
              <a:spcAft>
                <a:spcPct val="0"/>
              </a:spcAft>
              <a:buFontTx/>
              <a:buChar char="–"/>
            </a:pPr>
            <a:r>
              <a:rPr lang="en-US" sz="2200" kern="1200" dirty="0" smtClean="0">
                <a:solidFill>
                  <a:srgbClr val="000000"/>
                </a:solidFill>
                <a:latin typeface="Arial (Body)"/>
                <a:ea typeface="+mn-ea"/>
                <a:cs typeface="+mn-cs"/>
              </a:rPr>
              <a:t>  </a:t>
            </a:r>
          </a:p>
        </p:txBody>
      </p:sp>
      <p:pic>
        <p:nvPicPr>
          <p:cNvPr id="5" name="Picture 4" descr="Computer code reads, virtual tilde Commission Employee left parenthesis right parenthesis equals default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531" y="2148823"/>
            <a:ext cx="4541334" cy="306672"/>
          </a:xfrm>
          <a:prstGeom prst="rect">
            <a:avLst/>
          </a:prstGeom>
        </p:spPr>
      </p:pic>
      <p:sp>
        <p:nvSpPr>
          <p:cNvPr id="4" name="Text Placeholder 3"/>
          <p:cNvSpPr>
            <a:spLocks noGrp="1"/>
          </p:cNvSpPr>
          <p:nvPr>
            <p:ph type="body" idx="2"/>
          </p:nvPr>
        </p:nvSpPr>
        <p:spPr>
          <a:xfrm>
            <a:off x="457200" y="2474534"/>
            <a:ext cx="8229600" cy="3766609"/>
          </a:xfrm>
        </p:spPr>
        <p:txBody>
          <a:bodyPr/>
          <a:lstStyle/>
          <a:p>
            <a:pPr marL="255651" lvl="0" indent="-255651" fontAlgn="base">
              <a:spcAft>
                <a:spcPct val="0"/>
              </a:spcAft>
              <a:buFont typeface="Arial" panose="020B0604020202020204" pitchFamily="34" charset="0"/>
              <a:buChar char="•"/>
            </a:pPr>
            <a:r>
              <a:rPr lang="en-US" sz="2200" kern="1200" dirty="0">
                <a:solidFill>
                  <a:srgbClr val="000000"/>
                </a:solidFill>
                <a:latin typeface="Arial (Body)"/>
              </a:rPr>
              <a:t>You can tell the compiler to explicitly generate the default version of a default constructor, copy constructor, move constructor, copy assignment operator, move assignment operator or destructor by following the special member function’s prototype with </a:t>
            </a:r>
            <a:r>
              <a:rPr lang="en-US" sz="2200" kern="1200" dirty="0">
                <a:solidFill>
                  <a:srgbClr val="000000"/>
                </a:solidFill>
                <a:latin typeface="Consolas" panose="020B0609020204030204" pitchFamily="49" charset="0"/>
              </a:rPr>
              <a:t>= default</a:t>
            </a:r>
            <a:r>
              <a:rPr lang="en-US" sz="2200" kern="1200" dirty="0">
                <a:solidFill>
                  <a:srgbClr val="000000"/>
                </a:solidFill>
                <a:latin typeface="Arial (Body)"/>
              </a:rPr>
              <a:t>.</a:t>
            </a:r>
          </a:p>
          <a:p>
            <a:pPr marL="741553" lvl="1" indent="-284353" fontAlgn="base">
              <a:spcAft>
                <a:spcPct val="0"/>
              </a:spcAft>
              <a:buFont typeface="Arial" panose="020B0604020202020204" pitchFamily="34" charset="0"/>
              <a:buChar char="–"/>
            </a:pPr>
            <a:r>
              <a:rPr lang="en-US" sz="2200" kern="1200" dirty="0">
                <a:solidFill>
                  <a:srgbClr val="000000"/>
                </a:solidFill>
                <a:latin typeface="Arial (Body)"/>
              </a:rPr>
              <a:t>Useful, for example, when you explicitly define a constructor for a class and still want the compiler to generate a default constructor as well—in that case, add the following declaration to your </a:t>
            </a:r>
            <a:r>
              <a:rPr lang="en-US" sz="2200" kern="1200" dirty="0" smtClean="0">
                <a:solidFill>
                  <a:srgbClr val="000000"/>
                </a:solidFill>
                <a:latin typeface="Arial (Body)"/>
              </a:rPr>
              <a:t>class </a:t>
            </a:r>
            <a:r>
              <a:rPr lang="en-US" sz="2200" kern="1200" dirty="0">
                <a:solidFill>
                  <a:srgbClr val="000000"/>
                </a:solidFill>
                <a:latin typeface="Arial (Body)"/>
              </a:rPr>
              <a:t>definition</a:t>
            </a:r>
            <a:r>
              <a:rPr lang="en-US" sz="2200" kern="1200" dirty="0" smtClean="0">
                <a:solidFill>
                  <a:srgbClr val="000000"/>
                </a:solidFill>
                <a:latin typeface="Arial (Body)"/>
              </a:rPr>
              <a:t>:</a:t>
            </a:r>
          </a:p>
          <a:p>
            <a:pPr lvl="2" fontAlgn="base">
              <a:spcAft>
                <a:spcPct val="0"/>
              </a:spcAft>
            </a:pPr>
            <a:r>
              <a:rPr lang="en-US" sz="2000" kern="1200" dirty="0" smtClean="0">
                <a:solidFill>
                  <a:srgbClr val="000000"/>
                </a:solidFill>
                <a:latin typeface="Arial (Body)"/>
              </a:rPr>
              <a:t> </a:t>
            </a:r>
            <a:endParaRPr lang="en-US" sz="2000" kern="1200" dirty="0">
              <a:solidFill>
                <a:srgbClr val="000000"/>
              </a:solidFill>
              <a:latin typeface="Arial (Body)"/>
            </a:endParaRPr>
          </a:p>
        </p:txBody>
      </p:sp>
      <p:pic>
        <p:nvPicPr>
          <p:cNvPr id="7" name="Picture 6" descr="Computer code reads, Class Name left parenthesis right parenthesis equals default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494" y="5744856"/>
            <a:ext cx="2853506" cy="338756"/>
          </a:xfrm>
          <a:prstGeom prst="rect">
            <a:avLst/>
          </a:prstGeom>
        </p:spPr>
      </p:pic>
    </p:spTree>
    <p:extLst>
      <p:ext uri="{BB962C8B-B14F-4D97-AF65-F5344CB8AC3E}">
        <p14:creationId xmlns:p14="http://schemas.microsoft.com/office/powerpoint/2010/main" val="34817105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12.4.7 C++11: Final Member Functions and Classes </a:t>
            </a:r>
            <a:r>
              <a:rPr lang="en-US" sz="2000" b="0" kern="1200" dirty="0" smtClean="0">
                <a:latin typeface="Times New Roman" panose="02020603050405020304" pitchFamily="18" charset="0"/>
                <a:ea typeface="+mj-ea"/>
              </a:rPr>
              <a:t>(1 of 2)</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In C++11, a base-class virtual function that’s declared final in its prototype, as </a:t>
            </a:r>
            <a:r>
              <a:rPr lang="en-US" sz="2400" kern="1200" dirty="0" smtClean="0">
                <a:solidFill>
                  <a:srgbClr val="000000"/>
                </a:solidFill>
                <a:latin typeface="Arial (Body)"/>
                <a:ea typeface="+mn-ea"/>
                <a:cs typeface="+mn-cs"/>
              </a:rPr>
              <a:t>in</a:t>
            </a:r>
          </a:p>
        </p:txBody>
      </p:sp>
      <p:pic>
        <p:nvPicPr>
          <p:cNvPr id="5" name="Picture 4" descr="Computer code reads, virtual some Function left parenthesis parameters right parenthesis final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406" y="2808648"/>
            <a:ext cx="4977284" cy="381718"/>
          </a:xfrm>
          <a:prstGeom prst="rect">
            <a:avLst/>
          </a:prstGeom>
        </p:spPr>
      </p:pic>
      <p:sp>
        <p:nvSpPr>
          <p:cNvPr id="4" name="Text Placeholder 3"/>
          <p:cNvSpPr>
            <a:spLocks noGrp="1"/>
          </p:cNvSpPr>
          <p:nvPr>
            <p:ph type="body" idx="2"/>
          </p:nvPr>
        </p:nvSpPr>
        <p:spPr>
          <a:xfrm>
            <a:off x="457200" y="3475515"/>
            <a:ext cx="8229600" cy="2163763"/>
          </a:xfrm>
        </p:spPr>
        <p:txBody>
          <a:bodyPr/>
          <a:lstStyle/>
          <a:p>
            <a:pPr marL="255651" lvl="0" indent="-255651" fontAlgn="base">
              <a:spcAft>
                <a:spcPct val="0"/>
              </a:spcAft>
              <a:buFont typeface="Arial" panose="020B0604020202020204" pitchFamily="34" charset="0"/>
              <a:buChar char="•"/>
              <a:defRPr/>
            </a:pPr>
            <a:r>
              <a:rPr lang="en-US" sz="2400" b="1" kern="1200" dirty="0">
                <a:solidFill>
                  <a:srgbClr val="000000"/>
                </a:solidFill>
                <a:latin typeface="Arial (Body)"/>
              </a:rPr>
              <a:t>cannot</a:t>
            </a:r>
            <a:r>
              <a:rPr lang="en-US" sz="2400" kern="1200" dirty="0">
                <a:solidFill>
                  <a:srgbClr val="000000"/>
                </a:solidFill>
                <a:latin typeface="Arial (Body)"/>
              </a:rPr>
              <a:t> be overridden in any derived class</a:t>
            </a:r>
          </a:p>
          <a:p>
            <a:pPr marL="255651" lvl="0" indent="-255651" fontAlgn="base">
              <a:spcAft>
                <a:spcPct val="0"/>
              </a:spcAft>
              <a:buFont typeface="Arial" panose="020B0604020202020204" pitchFamily="34" charset="0"/>
              <a:buChar char="•"/>
              <a:defRPr/>
            </a:pPr>
            <a:r>
              <a:rPr lang="en-US" sz="2400" kern="1200" dirty="0">
                <a:solidFill>
                  <a:srgbClr val="000000"/>
                </a:solidFill>
                <a:latin typeface="Arial (Body)"/>
              </a:rPr>
              <a:t>Guarantees that the base class’s </a:t>
            </a:r>
            <a:r>
              <a:rPr lang="en-US" sz="2400" kern="1200" dirty="0">
                <a:solidFill>
                  <a:srgbClr val="000000"/>
                </a:solidFill>
                <a:latin typeface="Consolas" panose="020B0609020204030204" pitchFamily="49" charset="0"/>
              </a:rPr>
              <a:t>final</a:t>
            </a:r>
            <a:r>
              <a:rPr lang="en-US" sz="2400" kern="1200" dirty="0">
                <a:solidFill>
                  <a:srgbClr val="000000"/>
                </a:solidFill>
                <a:latin typeface="Arial (Body)"/>
              </a:rPr>
              <a:t> member function definition will be used by all base-class objects and by all objects of the base class’s direct and indirect derived classes</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25671796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12.4.7 C++11: Final Member Functions and Classes </a:t>
            </a:r>
            <a:r>
              <a:rPr lang="en-US" sz="2000" b="0" kern="1200" dirty="0" smtClean="0">
                <a:latin typeface="Times New Roman" panose="02020603050405020304" pitchFamily="18" charset="0"/>
                <a:ea typeface="+mj-ea"/>
              </a:rPr>
              <a:t>(2 of 2)</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You can declare a class as final to prevent it from being used as a base class, as </a:t>
            </a:r>
            <a:r>
              <a:rPr lang="en-US" sz="2400" kern="1200" dirty="0" smtClean="0">
                <a:solidFill>
                  <a:srgbClr val="000000"/>
                </a:solidFill>
                <a:latin typeface="Arial (Body)"/>
                <a:ea typeface="+mn-ea"/>
                <a:cs typeface="+mn-cs"/>
              </a:rPr>
              <a:t>in</a:t>
            </a:r>
          </a:p>
        </p:txBody>
      </p:sp>
      <p:pic>
        <p:nvPicPr>
          <p:cNvPr id="5" name="Picture 4" descr="Computer code has 3 lines. The lines read as follows. Line 1. class My Class final left brace forward slash forward slash this class cannot be a base class. Line 2, indented once. forward slash forward slash class body. Line 3. right brac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70" y="2630097"/>
            <a:ext cx="7357460" cy="683406"/>
          </a:xfrm>
          <a:prstGeom prst="rect">
            <a:avLst/>
          </a:prstGeom>
        </p:spPr>
      </p:pic>
      <p:sp>
        <p:nvSpPr>
          <p:cNvPr id="4" name="Text Placeholder 3"/>
          <p:cNvSpPr>
            <a:spLocks noGrp="1"/>
          </p:cNvSpPr>
          <p:nvPr>
            <p:ph type="body" idx="2"/>
          </p:nvPr>
        </p:nvSpPr>
        <p:spPr>
          <a:xfrm>
            <a:off x="457200" y="3512458"/>
            <a:ext cx="8229600" cy="1248227"/>
          </a:xfrm>
        </p:spPr>
        <p:txBody>
          <a:bodyPr/>
          <a:lstStyle/>
          <a:p>
            <a:pPr lvl="0"/>
            <a:r>
              <a:rPr lang="en-US" sz="2400" kern="1200" dirty="0">
                <a:solidFill>
                  <a:srgbClr val="000000"/>
                </a:solidFill>
                <a:latin typeface="+mn-lt"/>
              </a:rPr>
              <a:t>Attempting to override a </a:t>
            </a:r>
            <a:r>
              <a:rPr lang="en-US" sz="2400" kern="1200" dirty="0">
                <a:solidFill>
                  <a:srgbClr val="000000"/>
                </a:solidFill>
                <a:latin typeface="Consolas" panose="020B0609020204030204" pitchFamily="49" charset="0"/>
              </a:rPr>
              <a:t>final</a:t>
            </a:r>
            <a:r>
              <a:rPr lang="en-US" sz="2400" kern="1200" dirty="0">
                <a:solidFill>
                  <a:srgbClr val="000000"/>
                </a:solidFill>
                <a:latin typeface="+mn-lt"/>
              </a:rPr>
              <a:t> member function or inherit from a </a:t>
            </a:r>
            <a:r>
              <a:rPr lang="en-US" sz="2400" kern="1200" dirty="0">
                <a:solidFill>
                  <a:srgbClr val="000000"/>
                </a:solidFill>
                <a:latin typeface="Consolas" panose="020B0609020204030204" pitchFamily="49" charset="0"/>
              </a:rPr>
              <a:t>final </a:t>
            </a:r>
            <a:r>
              <a:rPr lang="en-US" sz="2400" kern="1200" dirty="0">
                <a:solidFill>
                  <a:srgbClr val="000000"/>
                </a:solidFill>
                <a:latin typeface="+mn-lt"/>
              </a:rPr>
              <a:t>base class results in a compilation error</a:t>
            </a:r>
            <a:r>
              <a:rPr lang="en-US" sz="2400" kern="1200" dirty="0" smtClean="0">
                <a:solidFill>
                  <a:srgbClr val="000000"/>
                </a:solidFill>
                <a:latin typeface="+mn-lt"/>
              </a:rPr>
              <a:t>.</a:t>
            </a:r>
            <a:endParaRPr lang="en-US" sz="2400" kern="1200" dirty="0">
              <a:solidFill>
                <a:srgbClr val="000000"/>
              </a:solidFill>
              <a:latin typeface="+mn-lt"/>
            </a:endParaRPr>
          </a:p>
        </p:txBody>
      </p:sp>
    </p:spTree>
    <p:extLst>
      <p:ext uri="{BB962C8B-B14F-4D97-AF65-F5344CB8AC3E}">
        <p14:creationId xmlns:p14="http://schemas.microsoft.com/office/powerpoint/2010/main" val="31698174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12.5 Type Fields and </a:t>
            </a:r>
            <a:r>
              <a:rPr lang="en-US" kern="1200" dirty="0" smtClean="0">
                <a:latin typeface="Consolas" panose="020B0609020204030204" pitchFamily="49" charset="0"/>
                <a:ea typeface="+mj-ea"/>
              </a:rPr>
              <a:t>switch</a:t>
            </a:r>
            <a:r>
              <a:rPr lang="en-US" kern="1200" dirty="0" smtClean="0">
                <a:latin typeface="Times New Roman" panose="02020603050405020304" pitchFamily="18" charset="0"/>
                <a:ea typeface="+mj-ea"/>
              </a:rPr>
              <a:t> Statements</a:t>
            </a:r>
            <a:endParaRPr lang="en-US"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One way to determine the type of an object is to use a </a:t>
            </a:r>
            <a:r>
              <a:rPr lang="en-US" altLang="en-US" sz="1800" kern="1200" dirty="0">
                <a:solidFill>
                  <a:srgbClr val="000000"/>
                </a:solidFill>
                <a:latin typeface="Consolas" panose="020B0609020204030204" pitchFamily="49" charset="0"/>
                <a:ea typeface="+mn-ea"/>
                <a:cs typeface="+mn-cs"/>
              </a:rPr>
              <a:t>switch</a:t>
            </a:r>
            <a:r>
              <a:rPr lang="en-US" altLang="en-US" sz="1800" kern="1200" dirty="0">
                <a:solidFill>
                  <a:srgbClr val="000000"/>
                </a:solidFill>
                <a:latin typeface="Arial (Body)"/>
                <a:ea typeface="+mn-ea"/>
                <a:cs typeface="+mn-cs"/>
              </a:rPr>
              <a:t> statement to check the value of a field in the object.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Can distinguish among object types, then invoke an appropriate action for a particular object, </a:t>
            </a:r>
            <a:r>
              <a:rPr lang="en-US" sz="1800" kern="1200" dirty="0">
                <a:solidFill>
                  <a:srgbClr val="000000"/>
                </a:solidFill>
                <a:latin typeface="Arial (Body)"/>
                <a:ea typeface="+mn-ea"/>
                <a:cs typeface="+mn-cs"/>
              </a:rPr>
              <a:t>similar to polymorphism</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Using </a:t>
            </a:r>
            <a:r>
              <a:rPr lang="en-US" altLang="en-US" sz="1800" kern="1200" dirty="0">
                <a:solidFill>
                  <a:srgbClr val="000000"/>
                </a:solidFill>
                <a:latin typeface="Consolas" panose="020B0609020204030204" pitchFamily="49" charset="0"/>
                <a:ea typeface="+mn-ea"/>
                <a:cs typeface="+mn-cs"/>
              </a:rPr>
              <a:t>switch</a:t>
            </a:r>
            <a:r>
              <a:rPr lang="en-US" altLang="en-US" sz="1800" kern="1200" dirty="0">
                <a:solidFill>
                  <a:srgbClr val="000000"/>
                </a:solidFill>
                <a:latin typeface="Arial (Body)"/>
                <a:ea typeface="+mn-ea"/>
                <a:cs typeface="+mn-cs"/>
              </a:rPr>
              <a:t> logic exposes programs to a variety of potential problems.</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Might forget to include a type test when one is warranted, or might forget to test all possible cases in a </a:t>
            </a:r>
            <a:r>
              <a:rPr lang="en-US" altLang="en-US" sz="1800" kern="1200" dirty="0">
                <a:solidFill>
                  <a:srgbClr val="000000"/>
                </a:solidFill>
                <a:latin typeface="Consolas" panose="020B0609020204030204" pitchFamily="49" charset="0"/>
                <a:ea typeface="+mn-ea"/>
                <a:cs typeface="+mn-cs"/>
              </a:rPr>
              <a:t>switch</a:t>
            </a:r>
            <a:r>
              <a:rPr lang="en-US" altLang="en-US" sz="1800" kern="1200" dirty="0">
                <a:solidFill>
                  <a:srgbClr val="000000"/>
                </a:solidFill>
                <a:latin typeface="Arial (Body)"/>
                <a:ea typeface="+mn-ea"/>
                <a:cs typeface="+mn-cs"/>
              </a:rPr>
              <a:t> statement.</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When modifying a </a:t>
            </a:r>
            <a:r>
              <a:rPr lang="en-US" altLang="en-US" sz="1800" kern="1200" dirty="0">
                <a:solidFill>
                  <a:srgbClr val="000000"/>
                </a:solidFill>
                <a:latin typeface="Consolas" panose="020B0609020204030204" pitchFamily="49" charset="0"/>
                <a:ea typeface="+mn-ea"/>
                <a:cs typeface="+mn-cs"/>
              </a:rPr>
              <a:t>switch</a:t>
            </a:r>
            <a:r>
              <a:rPr lang="en-US" altLang="en-US" sz="1800" kern="1200" dirty="0">
                <a:solidFill>
                  <a:srgbClr val="000000"/>
                </a:solidFill>
                <a:latin typeface="Arial (Body)"/>
                <a:ea typeface="+mn-ea"/>
                <a:cs typeface="+mn-cs"/>
              </a:rPr>
              <a:t>-based system by adding new types, you might forget to insert the new cases in </a:t>
            </a:r>
            <a:r>
              <a:rPr lang="en-US" altLang="en-US" sz="1800" b="1" kern="1200" dirty="0">
                <a:solidFill>
                  <a:srgbClr val="000000"/>
                </a:solidFill>
                <a:latin typeface="Arial (Body)"/>
                <a:ea typeface="+mn-ea"/>
                <a:cs typeface="+mn-cs"/>
              </a:rPr>
              <a:t>all</a:t>
            </a:r>
            <a:r>
              <a:rPr lang="en-US" altLang="en-US" sz="1800" kern="1200" dirty="0">
                <a:solidFill>
                  <a:srgbClr val="000000"/>
                </a:solidFill>
                <a:latin typeface="Arial (Body)"/>
                <a:ea typeface="+mn-ea"/>
                <a:cs typeface="+mn-cs"/>
              </a:rPr>
              <a:t> relevant </a:t>
            </a:r>
            <a:r>
              <a:rPr lang="en-US" altLang="en-US" sz="1800" kern="1200" dirty="0">
                <a:solidFill>
                  <a:srgbClr val="000000"/>
                </a:solidFill>
                <a:latin typeface="Consolas" panose="020B0609020204030204" pitchFamily="49" charset="0"/>
                <a:ea typeface="+mn-ea"/>
                <a:cs typeface="+mn-cs"/>
              </a:rPr>
              <a:t>switch</a:t>
            </a:r>
            <a:r>
              <a:rPr lang="en-US" altLang="en-US" sz="1800" kern="1200" dirty="0">
                <a:solidFill>
                  <a:srgbClr val="000000"/>
                </a:solidFill>
                <a:latin typeface="Arial (Body)"/>
                <a:ea typeface="+mn-ea"/>
                <a:cs typeface="+mn-cs"/>
              </a:rPr>
              <a:t> statements.</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Every addition or deletion of a class requires modification of every </a:t>
            </a:r>
            <a:r>
              <a:rPr lang="en-US" altLang="en-US" sz="1800" kern="1200" dirty="0">
                <a:solidFill>
                  <a:srgbClr val="000000"/>
                </a:solidFill>
                <a:latin typeface="Consolas" panose="020B0609020204030204" pitchFamily="49" charset="0"/>
                <a:ea typeface="+mn-ea"/>
                <a:cs typeface="+mn-cs"/>
              </a:rPr>
              <a:t>switch</a:t>
            </a:r>
            <a:r>
              <a:rPr lang="en-US" altLang="en-US" sz="1800" kern="1200" dirty="0">
                <a:solidFill>
                  <a:srgbClr val="000000"/>
                </a:solidFill>
                <a:latin typeface="Arial (Body)"/>
                <a:ea typeface="+mn-ea"/>
                <a:cs typeface="+mn-cs"/>
              </a:rPr>
              <a:t> statement; tracking these down can be time consuming and error prone.</a:t>
            </a:r>
          </a:p>
        </p:txBody>
      </p:sp>
    </p:spTree>
    <p:extLst>
      <p:ext uri="{BB962C8B-B14F-4D97-AF65-F5344CB8AC3E}">
        <p14:creationId xmlns:p14="http://schemas.microsoft.com/office/powerpoint/2010/main" val="9869426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Software Engineering Observation 12.6</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Polymorphic programming can eliminate the need for </a:t>
            </a:r>
            <a:r>
              <a:rPr lang="en-US" sz="2400" dirty="0">
                <a:latin typeface="Consolas" panose="020B0609020204030204" pitchFamily="49" charset="0"/>
              </a:rPr>
              <a:t>switch</a:t>
            </a:r>
            <a:r>
              <a:rPr lang="en-US" sz="2400" dirty="0">
                <a:latin typeface="+mn-lt"/>
              </a:rPr>
              <a:t> logic. By using </a:t>
            </a:r>
            <a:r>
              <a:rPr lang="en-US" sz="2400" dirty="0" smtClean="0">
                <a:latin typeface="+mn-lt"/>
              </a:rPr>
              <a:t>the polymorphism </a:t>
            </a:r>
            <a:r>
              <a:rPr lang="en-US" sz="2400" dirty="0">
                <a:latin typeface="+mn-lt"/>
              </a:rPr>
              <a:t>mechanism to perform the equivalent logic, you can avoid the kinds </a:t>
            </a:r>
            <a:r>
              <a:rPr lang="en-US" sz="2400" dirty="0" smtClean="0">
                <a:latin typeface="+mn-lt"/>
              </a:rPr>
              <a:t>of errors </a:t>
            </a:r>
            <a:r>
              <a:rPr lang="en-US" sz="2400" dirty="0">
                <a:latin typeface="+mn-lt"/>
              </a:rPr>
              <a:t>typically associated with </a:t>
            </a:r>
            <a:r>
              <a:rPr lang="en-US" sz="2400" dirty="0">
                <a:latin typeface="Consolas" panose="020B0609020204030204" pitchFamily="49" charset="0"/>
              </a:rPr>
              <a:t>switch</a:t>
            </a:r>
            <a:r>
              <a:rPr lang="en-US" sz="2400" dirty="0">
                <a:latin typeface="+mn-lt"/>
              </a:rPr>
              <a:t> logic.</a:t>
            </a:r>
          </a:p>
        </p:txBody>
      </p:sp>
    </p:spTree>
    <p:extLst>
      <p:ext uri="{BB962C8B-B14F-4D97-AF65-F5344CB8AC3E}">
        <p14:creationId xmlns:p14="http://schemas.microsoft.com/office/powerpoint/2010/main" val="35395358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Software Engineering Observation 12.7</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An interesting consequence of using polymorphism is that programs take on a </a:t>
            </a:r>
            <a:r>
              <a:rPr lang="en-US" sz="2400" dirty="0" smtClean="0">
                <a:latin typeface="+mn-lt"/>
              </a:rPr>
              <a:t>simplified appearance</a:t>
            </a:r>
            <a:r>
              <a:rPr lang="en-US" sz="2400" dirty="0">
                <a:latin typeface="+mn-lt"/>
              </a:rPr>
              <a:t>. They contain less branching logic and simpler sequential code.</a:t>
            </a:r>
          </a:p>
        </p:txBody>
      </p:sp>
    </p:spTree>
    <p:extLst>
      <p:ext uri="{BB962C8B-B14F-4D97-AF65-F5344CB8AC3E}">
        <p14:creationId xmlns:p14="http://schemas.microsoft.com/office/powerpoint/2010/main" val="25009670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tIns="91425" anchor="b">
            <a:spAutoFit/>
          </a:bodyPr>
          <a:lstStyle/>
          <a:p>
            <a:pPr lvl="0">
              <a:spcBef>
                <a:spcPct val="0"/>
              </a:spcBef>
              <a:buClrTx/>
              <a:defRPr/>
            </a:pPr>
            <a:r>
              <a:rPr lang="en-US" kern="1200" dirty="0" smtClean="0">
                <a:latin typeface="Times New Roman" panose="02020603050405020304" pitchFamily="18" charset="0"/>
                <a:ea typeface="+mj-ea"/>
              </a:rPr>
              <a:t>12.6 Abstract Classes and Pure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Functions </a:t>
            </a:r>
            <a:r>
              <a:rPr lang="en-US" sz="2000" b="0" kern="1200" dirty="0" smtClean="0">
                <a:latin typeface="Times New Roman" panose="02020603050405020304" pitchFamily="18" charset="0"/>
                <a:ea typeface="+mj-ea"/>
              </a:rPr>
              <a:t>(1 of 2)</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10878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There are cases in which it’s useful to define </a:t>
            </a:r>
            <a:r>
              <a:rPr lang="en-US" altLang="en-US" sz="1800" b="1" kern="1200" dirty="0">
                <a:solidFill>
                  <a:srgbClr val="000000"/>
                </a:solidFill>
                <a:latin typeface="Arial (Body)"/>
                <a:ea typeface="+mn-ea"/>
                <a:cs typeface="+mn-cs"/>
              </a:rPr>
              <a:t>classes from which you never intend to instantiate any objects</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Such classes are called </a:t>
            </a:r>
            <a:r>
              <a:rPr lang="en-US" altLang="en-US" sz="1800" b="1" kern="1200" dirty="0">
                <a:solidFill>
                  <a:srgbClr val="000000"/>
                </a:solidFill>
                <a:latin typeface="Arial (Body)"/>
                <a:ea typeface="+mn-ea"/>
                <a:cs typeface="+mn-cs"/>
              </a:rPr>
              <a:t>abstract</a:t>
            </a:r>
            <a:r>
              <a:rPr lang="en-US" altLang="en-US" sz="1800" kern="1200" dirty="0">
                <a:solidFill>
                  <a:srgbClr val="000000"/>
                </a:solidFill>
                <a:latin typeface="Arial (Body)"/>
                <a:ea typeface="+mn-ea"/>
                <a:cs typeface="+mn-cs"/>
              </a:rPr>
              <a:t> </a:t>
            </a:r>
            <a:r>
              <a:rPr lang="en-US" altLang="en-US" sz="1800" b="1" kern="1200" dirty="0">
                <a:solidFill>
                  <a:srgbClr val="000000"/>
                </a:solidFill>
                <a:latin typeface="Arial (Body)"/>
                <a:ea typeface="+mn-ea"/>
                <a:cs typeface="+mn-cs"/>
              </a:rPr>
              <a:t>classes</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Because these classes normally are used as base classes in inheritance hierarchies, we refer to them as </a:t>
            </a:r>
            <a:r>
              <a:rPr lang="en-US" altLang="en-US" sz="1800" b="1" kern="1200" dirty="0">
                <a:solidFill>
                  <a:srgbClr val="000000"/>
                </a:solidFill>
                <a:latin typeface="Arial (Body)"/>
                <a:ea typeface="+mn-ea"/>
                <a:cs typeface="+mn-cs"/>
              </a:rPr>
              <a:t>abstract</a:t>
            </a:r>
            <a:r>
              <a:rPr lang="en-US" altLang="en-US" sz="1800" kern="1200" dirty="0">
                <a:solidFill>
                  <a:srgbClr val="000000"/>
                </a:solidFill>
                <a:latin typeface="Arial (Body)"/>
                <a:ea typeface="+mn-ea"/>
                <a:cs typeface="+mn-cs"/>
              </a:rPr>
              <a:t> </a:t>
            </a:r>
            <a:r>
              <a:rPr lang="en-US" altLang="en-US" sz="1800" b="1" kern="1200" dirty="0">
                <a:solidFill>
                  <a:srgbClr val="000000"/>
                </a:solidFill>
                <a:latin typeface="Arial (Body)"/>
                <a:ea typeface="+mn-ea"/>
                <a:cs typeface="+mn-cs"/>
              </a:rPr>
              <a:t>base</a:t>
            </a:r>
            <a:r>
              <a:rPr lang="en-US" altLang="en-US" sz="1800" kern="1200" dirty="0">
                <a:solidFill>
                  <a:srgbClr val="000000"/>
                </a:solidFill>
                <a:latin typeface="Arial (Body)"/>
                <a:ea typeface="+mn-ea"/>
                <a:cs typeface="+mn-cs"/>
              </a:rPr>
              <a:t> </a:t>
            </a:r>
            <a:r>
              <a:rPr lang="en-US" altLang="en-US" sz="1800" b="1" kern="1200" dirty="0">
                <a:solidFill>
                  <a:srgbClr val="000000"/>
                </a:solidFill>
                <a:latin typeface="Arial (Body)"/>
                <a:ea typeface="+mn-ea"/>
                <a:cs typeface="+mn-cs"/>
              </a:rPr>
              <a:t>classes</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Cannot be used to instantiate objects, because they are </a:t>
            </a:r>
            <a:r>
              <a:rPr lang="en-US" altLang="en-US" sz="1800" b="1" kern="1200" dirty="0">
                <a:solidFill>
                  <a:srgbClr val="000000"/>
                </a:solidFill>
                <a:latin typeface="Arial (Body)"/>
                <a:ea typeface="+mn-ea"/>
                <a:cs typeface="+mn-cs"/>
              </a:rPr>
              <a:t>incomplete</a:t>
            </a:r>
            <a:r>
              <a:rPr lang="en-US" altLang="en-US" sz="1800" kern="1200" dirty="0">
                <a:solidFill>
                  <a:srgbClr val="000000"/>
                </a:solidFill>
                <a:latin typeface="Arial (Body)"/>
                <a:ea typeface="+mn-ea"/>
                <a:cs typeface="+mn-cs"/>
              </a:rPr>
              <a:t>—derived classes must define the “missing </a:t>
            </a:r>
            <a:r>
              <a:rPr lang="en-US" altLang="en-US" sz="1800" kern="1200" dirty="0" smtClean="0">
                <a:solidFill>
                  <a:srgbClr val="000000"/>
                </a:solidFill>
                <a:latin typeface="Arial (Body)"/>
                <a:ea typeface="+mn-ea"/>
                <a:cs typeface="+mn-cs"/>
              </a:rPr>
              <a:t>pieces.”</a:t>
            </a:r>
            <a:endParaRPr lang="en-US" altLang="en-US" sz="18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An abstract class is a base class from which other classes can inherit.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Classes that can be used to instantiate objects are </a:t>
            </a:r>
            <a:r>
              <a:rPr lang="en-US" altLang="en-US" sz="1800" b="1" kern="1200" dirty="0">
                <a:solidFill>
                  <a:srgbClr val="000000"/>
                </a:solidFill>
                <a:latin typeface="Arial (Body)"/>
                <a:ea typeface="+mn-ea"/>
                <a:cs typeface="+mn-cs"/>
              </a:rPr>
              <a:t>concrete</a:t>
            </a:r>
            <a:r>
              <a:rPr lang="en-US" altLang="en-US" sz="1800" kern="1200" dirty="0">
                <a:solidFill>
                  <a:srgbClr val="000000"/>
                </a:solidFill>
                <a:latin typeface="Arial (Body)"/>
                <a:ea typeface="+mn-ea"/>
                <a:cs typeface="+mn-cs"/>
              </a:rPr>
              <a:t> </a:t>
            </a:r>
            <a:r>
              <a:rPr lang="en-US" altLang="en-US" sz="1800" b="1" kern="1200" dirty="0">
                <a:solidFill>
                  <a:srgbClr val="000000"/>
                </a:solidFill>
                <a:latin typeface="Arial (Body)"/>
                <a:ea typeface="+mn-ea"/>
                <a:cs typeface="+mn-cs"/>
              </a:rPr>
              <a:t>classes</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Such classes define </a:t>
            </a:r>
            <a:r>
              <a:rPr lang="en-US" altLang="en-US" sz="1800" b="1" kern="1200" dirty="0">
                <a:solidFill>
                  <a:srgbClr val="000000"/>
                </a:solidFill>
                <a:latin typeface="Arial (Body)"/>
                <a:ea typeface="+mn-ea"/>
                <a:cs typeface="+mn-cs"/>
              </a:rPr>
              <a:t>every</a:t>
            </a:r>
            <a:r>
              <a:rPr lang="en-US" altLang="en-US" sz="1800" kern="1200" dirty="0">
                <a:solidFill>
                  <a:srgbClr val="000000"/>
                </a:solidFill>
                <a:latin typeface="Arial (Body)"/>
                <a:ea typeface="+mn-ea"/>
                <a:cs typeface="+mn-cs"/>
              </a:rPr>
              <a:t> member function they declare.</a:t>
            </a:r>
          </a:p>
        </p:txBody>
      </p:sp>
    </p:spTree>
    <p:extLst>
      <p:ext uri="{BB962C8B-B14F-4D97-AF65-F5344CB8AC3E}">
        <p14:creationId xmlns:p14="http://schemas.microsoft.com/office/powerpoint/2010/main" val="18154546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Outline </a:t>
            </a:r>
            <a:r>
              <a:rPr lang="en-US" sz="2000" b="0" dirty="0" smtClean="0"/>
              <a:t>(2 </a:t>
            </a:r>
            <a:r>
              <a:rPr lang="en-US" sz="2000" b="0" dirty="0"/>
              <a:t>of 4</a:t>
            </a:r>
            <a:r>
              <a:rPr lang="en-US" sz="2000" b="0" dirty="0" smtClean="0"/>
              <a:t>)</a:t>
            </a:r>
            <a:endParaRPr lang="en-US" dirty="0"/>
          </a:p>
        </p:txBody>
      </p:sp>
      <p:sp>
        <p:nvSpPr>
          <p:cNvPr id="3" name="Text Placeholder 2"/>
          <p:cNvSpPr>
            <a:spLocks noGrp="1"/>
          </p:cNvSpPr>
          <p:nvPr>
            <p:ph type="body" idx="1"/>
          </p:nvPr>
        </p:nvSpPr>
        <p:spPr/>
        <p:txBody>
          <a:bodyPr/>
          <a:lstStyle/>
          <a:p>
            <a:pPr>
              <a:buNone/>
            </a:pPr>
            <a:r>
              <a:rPr lang="en-US" sz="2400" b="1" dirty="0">
                <a:solidFill>
                  <a:schemeClr val="tx2"/>
                </a:solidFill>
                <a:latin typeface="+mn-lt"/>
              </a:rPr>
              <a:t>12.4</a:t>
            </a:r>
            <a:r>
              <a:rPr lang="en-US" sz="2400" b="1" dirty="0">
                <a:latin typeface="+mn-lt"/>
              </a:rPr>
              <a:t> </a:t>
            </a:r>
            <a:r>
              <a:rPr lang="en-US" sz="2400" dirty="0">
                <a:latin typeface="+mn-lt"/>
              </a:rPr>
              <a:t>Virtual Functions and Virtual </a:t>
            </a:r>
            <a:r>
              <a:rPr lang="en-US" sz="2400" dirty="0" smtClean="0">
                <a:latin typeface="+mn-lt"/>
              </a:rPr>
              <a:t>Destructors</a:t>
            </a:r>
          </a:p>
          <a:p>
            <a:pPr marL="741600" lvl="1" indent="-284400">
              <a:buNone/>
            </a:pPr>
            <a:r>
              <a:rPr lang="en-US" sz="2400" dirty="0">
                <a:solidFill>
                  <a:schemeClr val="tx2"/>
                </a:solidFill>
                <a:latin typeface="+mn-lt"/>
              </a:rPr>
              <a:t>12.4.1</a:t>
            </a:r>
            <a:r>
              <a:rPr lang="en-US" sz="2400" dirty="0">
                <a:latin typeface="+mn-lt"/>
              </a:rPr>
              <a:t> Why </a:t>
            </a:r>
            <a:r>
              <a:rPr lang="en-US" sz="2400" dirty="0">
                <a:latin typeface="Consolas" panose="020B0609020204030204" pitchFamily="49" charset="0"/>
              </a:rPr>
              <a:t>virtual</a:t>
            </a:r>
            <a:r>
              <a:rPr lang="en-US" sz="2400" dirty="0">
                <a:latin typeface="+mn-lt"/>
              </a:rPr>
              <a:t> Functions Are Useful</a:t>
            </a:r>
          </a:p>
          <a:p>
            <a:pPr marL="741600" lvl="1" indent="-284400">
              <a:buNone/>
            </a:pPr>
            <a:r>
              <a:rPr lang="en-US" sz="2400" dirty="0">
                <a:solidFill>
                  <a:schemeClr val="tx2"/>
                </a:solidFill>
                <a:latin typeface="+mn-lt"/>
              </a:rPr>
              <a:t>12.4.2</a:t>
            </a:r>
            <a:r>
              <a:rPr lang="en-US" sz="2400" dirty="0">
                <a:latin typeface="+mn-lt"/>
              </a:rPr>
              <a:t> Declaring </a:t>
            </a:r>
            <a:r>
              <a:rPr lang="en-US" sz="2400" dirty="0">
                <a:latin typeface="Consolas" panose="020B0609020204030204" pitchFamily="49" charset="0"/>
              </a:rPr>
              <a:t>virtual</a:t>
            </a:r>
            <a:r>
              <a:rPr lang="en-US" sz="2400" dirty="0">
                <a:latin typeface="+mn-lt"/>
              </a:rPr>
              <a:t> Functions</a:t>
            </a:r>
          </a:p>
          <a:p>
            <a:pPr marL="741600" lvl="1" indent="-284400">
              <a:buNone/>
            </a:pPr>
            <a:r>
              <a:rPr lang="en-US" sz="2400" dirty="0">
                <a:solidFill>
                  <a:schemeClr val="tx2"/>
                </a:solidFill>
                <a:latin typeface="+mn-lt"/>
              </a:rPr>
              <a:t>12.4.3</a:t>
            </a:r>
            <a:r>
              <a:rPr lang="en-US" sz="2400" dirty="0">
                <a:latin typeface="+mn-lt"/>
              </a:rPr>
              <a:t> Invoking a </a:t>
            </a:r>
            <a:r>
              <a:rPr lang="en-US" sz="2400" dirty="0">
                <a:latin typeface="Consolas" panose="020B0609020204030204" pitchFamily="49" charset="0"/>
              </a:rPr>
              <a:t>virtual</a:t>
            </a:r>
            <a:r>
              <a:rPr lang="en-US" sz="2400" dirty="0">
                <a:latin typeface="+mn-lt"/>
              </a:rPr>
              <a:t> Function Through </a:t>
            </a:r>
            <a:r>
              <a:rPr lang="en-US" sz="2400" dirty="0" smtClean="0">
                <a:latin typeface="+mn-lt"/>
              </a:rPr>
              <a:t>a Base-Class </a:t>
            </a:r>
            <a:r>
              <a:rPr lang="en-US" sz="2400" dirty="0">
                <a:latin typeface="+mn-lt"/>
              </a:rPr>
              <a:t>Pointer or Reference</a:t>
            </a:r>
          </a:p>
          <a:p>
            <a:pPr marL="741600" lvl="1" indent="-284400">
              <a:buNone/>
            </a:pPr>
            <a:r>
              <a:rPr lang="en-US" sz="2400" dirty="0">
                <a:solidFill>
                  <a:schemeClr val="tx2"/>
                </a:solidFill>
                <a:latin typeface="+mn-lt"/>
              </a:rPr>
              <a:t>12.4.4</a:t>
            </a:r>
            <a:r>
              <a:rPr lang="en-US" sz="2400" dirty="0">
                <a:latin typeface="+mn-lt"/>
              </a:rPr>
              <a:t> Invoking a </a:t>
            </a:r>
            <a:r>
              <a:rPr lang="en-US" sz="2400" dirty="0">
                <a:latin typeface="Consolas" panose="020B0609020204030204" pitchFamily="49" charset="0"/>
              </a:rPr>
              <a:t>virtual</a:t>
            </a:r>
            <a:r>
              <a:rPr lang="en-US" sz="2400" dirty="0">
                <a:latin typeface="+mn-lt"/>
              </a:rPr>
              <a:t> Function </a:t>
            </a:r>
            <a:r>
              <a:rPr lang="en-US" sz="2400" dirty="0" smtClean="0">
                <a:latin typeface="+mn-lt"/>
              </a:rPr>
              <a:t>Through an </a:t>
            </a:r>
            <a:r>
              <a:rPr lang="en-US" sz="2400" dirty="0">
                <a:latin typeface="+mn-lt"/>
              </a:rPr>
              <a:t>Object’s </a:t>
            </a:r>
            <a:r>
              <a:rPr lang="en-US" sz="2400" dirty="0" smtClean="0">
                <a:latin typeface="+mn-lt"/>
              </a:rPr>
              <a:t>Name</a:t>
            </a:r>
          </a:p>
          <a:p>
            <a:pPr marL="741600" lvl="1" indent="-284400">
              <a:buNone/>
            </a:pPr>
            <a:r>
              <a:rPr lang="en-US" sz="2400" dirty="0" smtClean="0">
                <a:solidFill>
                  <a:schemeClr val="tx2"/>
                </a:solidFill>
                <a:latin typeface="+mn-lt"/>
              </a:rPr>
              <a:t>12.4.5</a:t>
            </a:r>
            <a:r>
              <a:rPr lang="en-US" sz="2400" dirty="0" smtClean="0">
                <a:latin typeface="+mn-lt"/>
              </a:rPr>
              <a:t> </a:t>
            </a:r>
            <a:r>
              <a:rPr lang="en-US" sz="2400" dirty="0" smtClean="0">
                <a:latin typeface="Consolas" panose="020B0609020204030204" pitchFamily="49" charset="0"/>
              </a:rPr>
              <a:t>virtual</a:t>
            </a:r>
            <a:r>
              <a:rPr lang="en-US" sz="2400" dirty="0" smtClean="0">
                <a:latin typeface="+mn-lt"/>
              </a:rPr>
              <a:t> Functions in the </a:t>
            </a:r>
            <a:r>
              <a:rPr lang="en-US" sz="2400" dirty="0" smtClean="0">
                <a:latin typeface="Consolas" panose="020B0609020204030204" pitchFamily="49" charset="0"/>
              </a:rPr>
              <a:t>CommissionEmployee</a:t>
            </a:r>
            <a:r>
              <a:rPr lang="en-US" sz="2400" dirty="0" smtClean="0">
                <a:latin typeface="+mn-lt"/>
              </a:rPr>
              <a:t> Hierarchy</a:t>
            </a:r>
          </a:p>
          <a:p>
            <a:pPr marL="741600" lvl="1" indent="-284400">
              <a:buNone/>
            </a:pPr>
            <a:r>
              <a:rPr lang="en-US" sz="2400" dirty="0" smtClean="0">
                <a:solidFill>
                  <a:schemeClr val="tx2"/>
                </a:solidFill>
                <a:latin typeface="+mn-lt"/>
              </a:rPr>
              <a:t>12.4.6</a:t>
            </a:r>
            <a:r>
              <a:rPr lang="en-US" sz="2400" dirty="0" smtClean="0">
                <a:latin typeface="+mn-lt"/>
              </a:rPr>
              <a:t> </a:t>
            </a:r>
            <a:r>
              <a:rPr lang="en-US" sz="2400" dirty="0" smtClean="0">
                <a:latin typeface="Consolas" panose="020B0609020204030204" pitchFamily="49" charset="0"/>
              </a:rPr>
              <a:t>virtual</a:t>
            </a:r>
            <a:r>
              <a:rPr lang="en-US" sz="2400" dirty="0" smtClean="0">
                <a:latin typeface="+mn-lt"/>
              </a:rPr>
              <a:t> Destructors</a:t>
            </a:r>
          </a:p>
          <a:p>
            <a:pPr marL="741600" lvl="1" indent="-284400">
              <a:buNone/>
            </a:pPr>
            <a:r>
              <a:rPr lang="en-US" sz="2400" dirty="0" smtClean="0">
                <a:solidFill>
                  <a:schemeClr val="tx2"/>
                </a:solidFill>
                <a:latin typeface="+mn-lt"/>
              </a:rPr>
              <a:t>12.4.7</a:t>
            </a:r>
            <a:r>
              <a:rPr lang="en-US" sz="2400" dirty="0" smtClean="0">
                <a:latin typeface="+mn-lt"/>
              </a:rPr>
              <a:t> </a:t>
            </a:r>
            <a:r>
              <a:rPr lang="en-US" sz="2400" dirty="0">
                <a:latin typeface="+mn-lt"/>
              </a:rPr>
              <a:t>C++11: </a:t>
            </a:r>
            <a:r>
              <a:rPr lang="en-US" sz="2400" dirty="0">
                <a:latin typeface="Consolas" panose="020B0609020204030204" pitchFamily="49" charset="0"/>
              </a:rPr>
              <a:t>final</a:t>
            </a:r>
            <a:r>
              <a:rPr lang="en-US" sz="2400" dirty="0">
                <a:latin typeface="+mn-lt"/>
              </a:rPr>
              <a:t> Member Functions </a:t>
            </a:r>
            <a:r>
              <a:rPr lang="en-US" sz="2400" dirty="0" smtClean="0">
                <a:latin typeface="+mn-lt"/>
              </a:rPr>
              <a:t>and Classes</a:t>
            </a:r>
            <a:endParaRPr lang="en-US" sz="2400" dirty="0">
              <a:latin typeface="+mn-lt"/>
            </a:endParaRPr>
          </a:p>
        </p:txBody>
      </p:sp>
    </p:spTree>
    <p:extLst>
      <p:ext uri="{BB962C8B-B14F-4D97-AF65-F5344CB8AC3E}">
        <p14:creationId xmlns:p14="http://schemas.microsoft.com/office/powerpoint/2010/main" val="13043961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12.6 Abstract Classes and Pure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Functions </a:t>
            </a:r>
            <a:r>
              <a:rPr lang="en-US" sz="2000" b="0" kern="1200" dirty="0" smtClean="0">
                <a:latin typeface="Times New Roman" panose="02020603050405020304" pitchFamily="18" charset="0"/>
                <a:ea typeface="+mj-ea"/>
              </a:rPr>
              <a:t>(2 of 2)</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Abstract base classes are </a:t>
            </a:r>
            <a:r>
              <a:rPr lang="en-US" altLang="en-US" sz="2400" b="1" kern="1200" dirty="0">
                <a:solidFill>
                  <a:srgbClr val="000000"/>
                </a:solidFill>
                <a:latin typeface="Arial (Body)"/>
                <a:ea typeface="+mn-ea"/>
                <a:cs typeface="+mn-cs"/>
              </a:rPr>
              <a:t>too generic </a:t>
            </a:r>
            <a:r>
              <a:rPr lang="en-US" altLang="en-US" sz="2400" kern="1200" dirty="0">
                <a:solidFill>
                  <a:srgbClr val="000000"/>
                </a:solidFill>
                <a:latin typeface="Arial (Body)"/>
                <a:ea typeface="+mn-ea"/>
                <a:cs typeface="+mn-cs"/>
              </a:rPr>
              <a:t>to define real objects; we need to be </a:t>
            </a:r>
            <a:r>
              <a:rPr lang="en-US" altLang="en-US" sz="2400" b="1" kern="1200" dirty="0">
                <a:solidFill>
                  <a:srgbClr val="000000"/>
                </a:solidFill>
                <a:latin typeface="Arial (Body)"/>
                <a:ea typeface="+mn-ea"/>
                <a:cs typeface="+mn-cs"/>
              </a:rPr>
              <a:t>more specific </a:t>
            </a:r>
            <a:r>
              <a:rPr lang="en-US" altLang="en-US" sz="2400" kern="1200" dirty="0">
                <a:solidFill>
                  <a:srgbClr val="000000"/>
                </a:solidFill>
                <a:latin typeface="Arial (Body)"/>
                <a:ea typeface="+mn-ea"/>
                <a:cs typeface="+mn-cs"/>
              </a:rPr>
              <a:t>before we can think of instantiating objects.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For example, if someone tells you to “draw the two-dimensional shape,” what shape would you </a:t>
            </a:r>
            <a:r>
              <a:rPr lang="en-US" altLang="en-US" sz="2400" kern="1200" dirty="0" smtClean="0">
                <a:solidFill>
                  <a:srgbClr val="000000"/>
                </a:solidFill>
                <a:latin typeface="Arial (Body)"/>
                <a:ea typeface="+mn-ea"/>
                <a:cs typeface="+mn-cs"/>
              </a:rPr>
              <a:t>draw?</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Concrete classes provide the </a:t>
            </a:r>
            <a:r>
              <a:rPr lang="en-US" altLang="en-US" sz="2400" b="1" kern="1200" dirty="0">
                <a:solidFill>
                  <a:srgbClr val="000000"/>
                </a:solidFill>
                <a:latin typeface="Arial (Body)"/>
                <a:ea typeface="+mn-ea"/>
                <a:cs typeface="+mn-cs"/>
              </a:rPr>
              <a:t>specifics</a:t>
            </a:r>
            <a:r>
              <a:rPr lang="en-US" altLang="en-US" sz="2400" kern="1200" dirty="0">
                <a:solidFill>
                  <a:srgbClr val="000000"/>
                </a:solidFill>
                <a:latin typeface="Arial (Body)"/>
                <a:ea typeface="+mn-ea"/>
                <a:cs typeface="+mn-cs"/>
              </a:rPr>
              <a:t> that make it possible to instantiate objects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9387192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12.6.1 Pure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Functions </a:t>
            </a:r>
            <a:r>
              <a:rPr lang="en-US" sz="2000" b="0" kern="1200" dirty="0" smtClean="0">
                <a:latin typeface="Times New Roman" panose="02020603050405020304" pitchFamily="18" charset="0"/>
                <a:ea typeface="+mj-ea"/>
              </a:rPr>
              <a:t>(1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mn-ea"/>
                <a:cs typeface="+mn-cs"/>
              </a:rPr>
              <a:t>A class is made abstract by declaring one or more of its </a:t>
            </a:r>
            <a:r>
              <a:rPr lang="en-US" sz="2400" kern="1200" dirty="0" smtClean="0">
                <a:solidFill>
                  <a:srgbClr val="000000"/>
                </a:solidFill>
                <a:latin typeface="Consolas" panose="020B0609020204030204" pitchFamily="49" charset="0"/>
                <a:ea typeface="+mn-ea"/>
                <a:cs typeface="+mn-cs"/>
              </a:rPr>
              <a:t>virtual</a:t>
            </a:r>
            <a:r>
              <a:rPr lang="en-US" sz="2400" kern="1200" dirty="0" smtClean="0">
                <a:solidFill>
                  <a:srgbClr val="000000"/>
                </a:solidFill>
                <a:latin typeface="Arial (Body)"/>
                <a:ea typeface="+mn-ea"/>
                <a:cs typeface="+mn-cs"/>
              </a:rPr>
              <a:t> functions to be “pure.” A </a:t>
            </a:r>
            <a:r>
              <a:rPr lang="en-US" sz="2400" b="1" kern="1200" dirty="0" smtClean="0">
                <a:solidFill>
                  <a:srgbClr val="000000"/>
                </a:solidFill>
                <a:latin typeface="Arial (Body)"/>
                <a:ea typeface="+mn-ea"/>
                <a:cs typeface="+mn-cs"/>
              </a:rPr>
              <a:t>pure</a:t>
            </a:r>
            <a:r>
              <a:rPr lang="en-US" sz="2400" kern="1200" dirty="0" smtClean="0">
                <a:solidFill>
                  <a:srgbClr val="000000"/>
                </a:solidFill>
                <a:latin typeface="Arial (Body)"/>
                <a:ea typeface="+mn-ea"/>
                <a:cs typeface="+mn-cs"/>
              </a:rPr>
              <a:t> </a:t>
            </a:r>
            <a:r>
              <a:rPr lang="en-US" sz="2400" b="1" kern="1200" dirty="0" smtClean="0">
                <a:solidFill>
                  <a:srgbClr val="000000"/>
                </a:solidFill>
                <a:latin typeface="Consolas" panose="020B0609020204030204" pitchFamily="49" charset="0"/>
                <a:ea typeface="+mn-ea"/>
                <a:cs typeface="+mn-cs"/>
              </a:rPr>
              <a:t>virtual</a:t>
            </a:r>
            <a:r>
              <a:rPr lang="en-US" sz="2400" kern="1200" dirty="0" smtClean="0">
                <a:solidFill>
                  <a:srgbClr val="000000"/>
                </a:solidFill>
                <a:latin typeface="Arial (Body)"/>
                <a:ea typeface="+mn-ea"/>
                <a:cs typeface="+mn-cs"/>
              </a:rPr>
              <a:t> </a:t>
            </a:r>
            <a:r>
              <a:rPr lang="en-US" sz="2400" b="1" kern="1200" dirty="0" smtClean="0">
                <a:solidFill>
                  <a:srgbClr val="000000"/>
                </a:solidFill>
                <a:latin typeface="Arial (Body)"/>
                <a:ea typeface="+mn-ea"/>
                <a:cs typeface="+mn-cs"/>
              </a:rPr>
              <a:t>function</a:t>
            </a:r>
            <a:r>
              <a:rPr lang="en-US" sz="2400" kern="1200" dirty="0" smtClean="0">
                <a:solidFill>
                  <a:srgbClr val="000000"/>
                </a:solidFill>
                <a:latin typeface="Arial (Body)"/>
                <a:ea typeface="+mn-ea"/>
                <a:cs typeface="+mn-cs"/>
              </a:rPr>
              <a:t> is specified by placing “</a:t>
            </a:r>
            <a:r>
              <a:rPr lang="en-US" sz="2400" kern="1200" dirty="0" smtClean="0">
                <a:solidFill>
                  <a:srgbClr val="000000"/>
                </a:solidFill>
                <a:latin typeface="Consolas" panose="020B0609020204030204" pitchFamily="49" charset="0"/>
                <a:ea typeface="+mn-ea"/>
                <a:cs typeface="+mn-cs"/>
              </a:rPr>
              <a:t>=</a:t>
            </a:r>
            <a:r>
              <a:rPr lang="en-US" sz="2400" kern="1200" dirty="0" smtClean="0">
                <a:solidFill>
                  <a:srgbClr val="000000"/>
                </a:solidFill>
                <a:latin typeface="Arial (Body)"/>
                <a:ea typeface="+mn-ea"/>
                <a:cs typeface="+mn-cs"/>
              </a:rPr>
              <a:t> </a:t>
            </a:r>
            <a:r>
              <a:rPr lang="en-US" sz="2400" kern="1200" dirty="0" smtClean="0">
                <a:solidFill>
                  <a:srgbClr val="000000"/>
                </a:solidFill>
                <a:latin typeface="Consolas" panose="020B0609020204030204" pitchFamily="49" charset="0"/>
                <a:ea typeface="+mn-ea"/>
                <a:cs typeface="+mn-cs"/>
              </a:rPr>
              <a:t>0</a:t>
            </a:r>
            <a:r>
              <a:rPr lang="en-US" sz="2400" kern="1200" dirty="0" smtClean="0">
                <a:solidFill>
                  <a:srgbClr val="000000"/>
                </a:solidFill>
                <a:latin typeface="Arial (Body)"/>
                <a:ea typeface="+mn-ea"/>
                <a:cs typeface="+mn-cs"/>
              </a:rPr>
              <a:t>” in its declaration, as in</a:t>
            </a:r>
          </a:p>
        </p:txBody>
      </p:sp>
      <p:pic>
        <p:nvPicPr>
          <p:cNvPr id="5" name="Picture 4" descr="Computer code reads, virtual void draw left parenthesis right parenthesis c o n s t equals 0 semicolon forward slash forward slash pure virtual func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231" y="3070865"/>
            <a:ext cx="6105388" cy="300630"/>
          </a:xfrm>
          <a:prstGeom prst="rect">
            <a:avLst/>
          </a:prstGeom>
        </p:spPr>
      </p:pic>
      <p:sp>
        <p:nvSpPr>
          <p:cNvPr id="4" name="Text Placeholder 3"/>
          <p:cNvSpPr>
            <a:spLocks noGrp="1"/>
          </p:cNvSpPr>
          <p:nvPr>
            <p:ph type="body" idx="2"/>
          </p:nvPr>
        </p:nvSpPr>
        <p:spPr>
          <a:xfrm>
            <a:off x="457200" y="3643087"/>
            <a:ext cx="8229600" cy="1480457"/>
          </a:xfrm>
        </p:spPr>
        <p:txBody>
          <a:bodyPr/>
          <a:lstStyle/>
          <a:p>
            <a:pPr marL="255651" lvl="0" indent="-255651" fontAlgn="base">
              <a:spcAft>
                <a:spcPct val="0"/>
              </a:spcAft>
              <a:buFont typeface="Arial" panose="020B0604020202020204" pitchFamily="34" charset="0"/>
              <a:buChar char="•"/>
              <a:defRPr/>
            </a:pPr>
            <a:r>
              <a:rPr lang="en-US" sz="2400" kern="1200" dirty="0" smtClean="0">
                <a:solidFill>
                  <a:srgbClr val="000000"/>
                </a:solidFill>
                <a:latin typeface="Arial (Body)"/>
              </a:rPr>
              <a:t>The “</a:t>
            </a:r>
            <a:r>
              <a:rPr lang="en-US" sz="2400" kern="1200" dirty="0" smtClean="0">
                <a:solidFill>
                  <a:srgbClr val="000000"/>
                </a:solidFill>
                <a:latin typeface="Consolas" panose="020B0609020204030204" pitchFamily="49" charset="0"/>
              </a:rPr>
              <a:t>=</a:t>
            </a:r>
            <a:r>
              <a:rPr lang="en-US" sz="2400" kern="1200" dirty="0" smtClean="0">
                <a:solidFill>
                  <a:srgbClr val="000000"/>
                </a:solidFill>
                <a:latin typeface="Arial (Body)"/>
              </a:rPr>
              <a:t> </a:t>
            </a:r>
            <a:r>
              <a:rPr lang="en-US" sz="2400" kern="1200" dirty="0" smtClean="0">
                <a:solidFill>
                  <a:srgbClr val="000000"/>
                </a:solidFill>
                <a:latin typeface="Consolas" panose="020B0609020204030204" pitchFamily="49" charset="0"/>
              </a:rPr>
              <a:t>0</a:t>
            </a:r>
            <a:r>
              <a:rPr lang="en-US" sz="2400" kern="1200" dirty="0" smtClean="0">
                <a:solidFill>
                  <a:srgbClr val="000000"/>
                </a:solidFill>
                <a:latin typeface="Arial (Body)"/>
              </a:rPr>
              <a:t>” is a </a:t>
            </a:r>
            <a:r>
              <a:rPr lang="en-US" sz="2400" b="1" kern="1200" dirty="0" smtClean="0">
                <a:solidFill>
                  <a:srgbClr val="000000"/>
                </a:solidFill>
                <a:latin typeface="Arial (Body)"/>
              </a:rPr>
              <a:t>pure</a:t>
            </a:r>
            <a:r>
              <a:rPr lang="en-US" sz="2400" kern="1200" dirty="0" smtClean="0">
                <a:solidFill>
                  <a:srgbClr val="000000"/>
                </a:solidFill>
                <a:latin typeface="Arial (Body)"/>
              </a:rPr>
              <a:t> </a:t>
            </a:r>
            <a:r>
              <a:rPr lang="en-US" sz="2400" b="1" kern="1200" dirty="0" smtClean="0">
                <a:solidFill>
                  <a:srgbClr val="000000"/>
                </a:solidFill>
                <a:latin typeface="Arial (Body)"/>
              </a:rPr>
              <a:t>specifier</a:t>
            </a:r>
            <a:r>
              <a:rPr lang="en-US" sz="2400" kern="1200" dirty="0" smtClean="0">
                <a:solidFill>
                  <a:srgbClr val="000000"/>
                </a:solidFill>
                <a:latin typeface="Arial (Body)"/>
              </a:rPr>
              <a:t>.</a:t>
            </a:r>
          </a:p>
          <a:p>
            <a:pPr marL="255651" lvl="0" indent="-255651" fontAlgn="base">
              <a:spcAft>
                <a:spcPct val="0"/>
              </a:spcAft>
              <a:buFont typeface="Arial" panose="020B0604020202020204" pitchFamily="34" charset="0"/>
              <a:buChar char="•"/>
              <a:defRPr/>
            </a:pPr>
            <a:r>
              <a:rPr lang="en-US" sz="2400" kern="1200" dirty="0" smtClean="0">
                <a:solidFill>
                  <a:srgbClr val="000000"/>
                </a:solidFill>
                <a:latin typeface="Arial (Body)"/>
              </a:rPr>
              <a:t>Pure </a:t>
            </a:r>
            <a:r>
              <a:rPr lang="en-US" sz="2400" kern="1200" dirty="0" smtClean="0">
                <a:solidFill>
                  <a:srgbClr val="000000"/>
                </a:solidFill>
                <a:latin typeface="Consolas" panose="020B0609020204030204" pitchFamily="49" charset="0"/>
              </a:rPr>
              <a:t>virtual</a:t>
            </a:r>
            <a:r>
              <a:rPr lang="en-US" sz="2400" kern="1200" dirty="0" smtClean="0">
                <a:solidFill>
                  <a:srgbClr val="000000"/>
                </a:solidFill>
                <a:latin typeface="Arial (Body)"/>
              </a:rPr>
              <a:t> functions typically do </a:t>
            </a:r>
            <a:r>
              <a:rPr lang="en-US" sz="2400" b="1" kern="1200" dirty="0" smtClean="0">
                <a:solidFill>
                  <a:srgbClr val="000000"/>
                </a:solidFill>
                <a:latin typeface="Arial (Body)"/>
              </a:rPr>
              <a:t>not</a:t>
            </a:r>
            <a:r>
              <a:rPr lang="en-US" sz="2400" kern="1200" dirty="0" smtClean="0">
                <a:solidFill>
                  <a:srgbClr val="000000"/>
                </a:solidFill>
                <a:latin typeface="Arial (Body)"/>
              </a:rPr>
              <a:t> provide implementations, though they can.</a:t>
            </a:r>
            <a:endParaRPr lang="en-US" sz="2400" kern="1200" dirty="0">
              <a:solidFill>
                <a:srgbClr val="000000"/>
              </a:solidFill>
              <a:latin typeface="Arial (Body)"/>
            </a:endParaRPr>
          </a:p>
        </p:txBody>
      </p:sp>
    </p:spTree>
    <p:extLst>
      <p:ext uri="{BB962C8B-B14F-4D97-AF65-F5344CB8AC3E}">
        <p14:creationId xmlns:p14="http://schemas.microsoft.com/office/powerpoint/2010/main" val="28244996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12.6.1 Pure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Functions </a:t>
            </a:r>
            <a:r>
              <a:rPr lang="en-US" sz="2000" b="0" kern="1200" dirty="0" smtClean="0">
                <a:latin typeface="Times New Roman" panose="02020603050405020304" pitchFamily="18" charset="0"/>
                <a:ea typeface="+mj-ea"/>
              </a:rPr>
              <a:t>(2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762812"/>
          </a:xfrm>
        </p:spPr>
        <p:txBody>
          <a:bodyPr wrap="square" lIns="91425" tIns="91425" rIns="91425" bIns="91425" anchor="t">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Each </a:t>
            </a:r>
            <a:r>
              <a:rPr lang="en-US" altLang="en-US" sz="2000" b="1" kern="1200" dirty="0">
                <a:solidFill>
                  <a:srgbClr val="000000"/>
                </a:solidFill>
                <a:latin typeface="Arial (Body)"/>
                <a:ea typeface="+mn-ea"/>
                <a:cs typeface="+mn-cs"/>
              </a:rPr>
              <a:t>concrete</a:t>
            </a:r>
            <a:r>
              <a:rPr lang="en-US" altLang="en-US" sz="2000" kern="1200" dirty="0">
                <a:solidFill>
                  <a:srgbClr val="000000"/>
                </a:solidFill>
                <a:latin typeface="Arial (Body)"/>
                <a:ea typeface="+mn-ea"/>
                <a:cs typeface="+mn-cs"/>
              </a:rPr>
              <a:t> derived class </a:t>
            </a:r>
            <a:r>
              <a:rPr lang="en-US" altLang="en-US" sz="2000" b="1" kern="1200" dirty="0">
                <a:solidFill>
                  <a:srgbClr val="000000"/>
                </a:solidFill>
                <a:latin typeface="Arial (Body)"/>
                <a:ea typeface="+mn-ea"/>
                <a:cs typeface="+mn-cs"/>
              </a:rPr>
              <a:t>must override all </a:t>
            </a:r>
            <a:r>
              <a:rPr lang="en-US" altLang="en-US" sz="2000" kern="1200" dirty="0">
                <a:solidFill>
                  <a:srgbClr val="000000"/>
                </a:solidFill>
                <a:latin typeface="Arial (Body)"/>
                <a:ea typeface="+mn-ea"/>
                <a:cs typeface="+mn-cs"/>
              </a:rPr>
              <a:t>base-class pure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 functions with concrete implementations of those functions; otherwise the derived class is also abstract.</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The difference between a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 function and a pure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 function is that a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 function </a:t>
            </a:r>
            <a:r>
              <a:rPr lang="en-US" altLang="en-US" sz="2000" b="1" kern="1200" dirty="0">
                <a:solidFill>
                  <a:srgbClr val="000000"/>
                </a:solidFill>
                <a:latin typeface="Arial (Body)"/>
                <a:ea typeface="+mn-ea"/>
                <a:cs typeface="+mn-cs"/>
              </a:rPr>
              <a:t>has</a:t>
            </a:r>
            <a:r>
              <a:rPr lang="en-US" altLang="en-US" sz="2000" kern="1200" dirty="0">
                <a:solidFill>
                  <a:srgbClr val="000000"/>
                </a:solidFill>
                <a:latin typeface="Arial (Body)"/>
                <a:ea typeface="+mn-ea"/>
                <a:cs typeface="+mn-cs"/>
              </a:rPr>
              <a:t> an implementation and gives the derived class the </a:t>
            </a:r>
            <a:r>
              <a:rPr lang="en-US" altLang="en-US" sz="2000" b="1" kern="1200" dirty="0">
                <a:solidFill>
                  <a:srgbClr val="000000"/>
                </a:solidFill>
                <a:latin typeface="Arial (Body)"/>
                <a:ea typeface="+mn-ea"/>
                <a:cs typeface="+mn-cs"/>
              </a:rPr>
              <a:t>option</a:t>
            </a:r>
            <a:r>
              <a:rPr lang="en-US" altLang="en-US" sz="2000" kern="1200" dirty="0">
                <a:solidFill>
                  <a:srgbClr val="000000"/>
                </a:solidFill>
                <a:latin typeface="Arial (Body)"/>
                <a:ea typeface="+mn-ea"/>
                <a:cs typeface="+mn-cs"/>
              </a:rPr>
              <a:t> of overriding the function.</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By contrast, a pure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 function does </a:t>
            </a:r>
            <a:r>
              <a:rPr lang="en-US" altLang="en-US" sz="2000" b="1" kern="1200" dirty="0">
                <a:solidFill>
                  <a:srgbClr val="000000"/>
                </a:solidFill>
                <a:latin typeface="Arial (Body)"/>
                <a:ea typeface="+mn-ea"/>
                <a:cs typeface="+mn-cs"/>
              </a:rPr>
              <a:t>not</a:t>
            </a:r>
            <a:r>
              <a:rPr lang="en-US" altLang="en-US" sz="2000" kern="1200" dirty="0">
                <a:solidFill>
                  <a:srgbClr val="000000"/>
                </a:solidFill>
                <a:latin typeface="Arial (Body)"/>
                <a:ea typeface="+mn-ea"/>
                <a:cs typeface="+mn-cs"/>
              </a:rPr>
              <a:t> have an implementation and </a:t>
            </a:r>
            <a:r>
              <a:rPr lang="en-US" altLang="en-US" sz="2000" b="1" kern="1200" dirty="0">
                <a:solidFill>
                  <a:srgbClr val="000000"/>
                </a:solidFill>
                <a:latin typeface="Arial (Body)"/>
                <a:ea typeface="+mn-ea"/>
                <a:cs typeface="+mn-cs"/>
              </a:rPr>
              <a:t>requires</a:t>
            </a:r>
            <a:r>
              <a:rPr lang="en-US" altLang="en-US" sz="2000" kern="1200" dirty="0">
                <a:solidFill>
                  <a:srgbClr val="000000"/>
                </a:solidFill>
                <a:latin typeface="Arial (Body)"/>
                <a:ea typeface="+mn-ea"/>
                <a:cs typeface="+mn-cs"/>
              </a:rPr>
              <a:t> the derived class to override the function for that derived class to be concrete; otherwise the derived class remains </a:t>
            </a:r>
            <a:r>
              <a:rPr lang="en-US" altLang="en-US" sz="2000" b="1" kern="1200" dirty="0">
                <a:solidFill>
                  <a:srgbClr val="000000"/>
                </a:solidFill>
                <a:latin typeface="Arial (Body)"/>
                <a:ea typeface="+mn-ea"/>
                <a:cs typeface="+mn-cs"/>
              </a:rPr>
              <a:t>abstract</a:t>
            </a:r>
            <a:r>
              <a:rPr lang="en-US" altLang="en-US" sz="20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Pure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 functions are used when it does </a:t>
            </a:r>
            <a:r>
              <a:rPr lang="en-US" altLang="en-US" sz="2000" b="1" kern="1200" dirty="0">
                <a:solidFill>
                  <a:srgbClr val="000000"/>
                </a:solidFill>
                <a:latin typeface="Arial (Body)"/>
                <a:ea typeface="+mn-ea"/>
                <a:cs typeface="+mn-cs"/>
              </a:rPr>
              <a:t>not</a:t>
            </a:r>
            <a:r>
              <a:rPr lang="en-US" altLang="en-US" sz="2000" kern="1200" dirty="0">
                <a:solidFill>
                  <a:srgbClr val="000000"/>
                </a:solidFill>
                <a:latin typeface="Arial (Body)"/>
                <a:ea typeface="+mn-ea"/>
                <a:cs typeface="+mn-cs"/>
              </a:rPr>
              <a:t> make sense for the base class to have an implementation of a function, but you want all concrete derived classes to implement the function.</a:t>
            </a:r>
          </a:p>
        </p:txBody>
      </p:sp>
    </p:spTree>
    <p:extLst>
      <p:ext uri="{BB962C8B-B14F-4D97-AF65-F5344CB8AC3E}">
        <p14:creationId xmlns:p14="http://schemas.microsoft.com/office/powerpoint/2010/main" val="19433760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Software Engineering Observation 12.8</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An abstract class defines a common public interface for the various classes that derive </a:t>
            </a:r>
            <a:r>
              <a:rPr lang="en-US" sz="2400" dirty="0" smtClean="0">
                <a:latin typeface="+mn-lt"/>
              </a:rPr>
              <a:t>from it </a:t>
            </a:r>
            <a:r>
              <a:rPr lang="en-US" sz="2400" dirty="0">
                <a:latin typeface="+mn-lt"/>
              </a:rPr>
              <a:t>in a class hierarchy. An abstract class contains one or more pure </a:t>
            </a:r>
            <a:r>
              <a:rPr lang="en-US" sz="2400" dirty="0">
                <a:latin typeface="Consolas" panose="020B0609020204030204" pitchFamily="49" charset="0"/>
              </a:rPr>
              <a:t>virtual</a:t>
            </a:r>
            <a:r>
              <a:rPr lang="en-US" sz="2400" dirty="0">
                <a:latin typeface="+mn-lt"/>
              </a:rPr>
              <a:t> </a:t>
            </a:r>
            <a:r>
              <a:rPr lang="en-US" sz="2400" dirty="0" smtClean="0">
                <a:latin typeface="+mn-lt"/>
              </a:rPr>
              <a:t>functions that concrete </a:t>
            </a:r>
            <a:r>
              <a:rPr lang="en-US" sz="2400" dirty="0">
                <a:latin typeface="+mn-lt"/>
              </a:rPr>
              <a:t>derived classes must override.</a:t>
            </a:r>
          </a:p>
        </p:txBody>
      </p:sp>
    </p:spTree>
    <p:extLst>
      <p:ext uri="{BB962C8B-B14F-4D97-AF65-F5344CB8AC3E}">
        <p14:creationId xmlns:p14="http://schemas.microsoft.com/office/powerpoint/2010/main" val="42780455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Common Programming Error 12.2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Failure to override a pure </a:t>
            </a:r>
            <a:r>
              <a:rPr lang="en-US" sz="2400" dirty="0">
                <a:latin typeface="Consolas" panose="020B0609020204030204" pitchFamily="49" charset="0"/>
              </a:rPr>
              <a:t>virtual</a:t>
            </a:r>
            <a:r>
              <a:rPr lang="en-US" sz="2400" dirty="0">
                <a:latin typeface="+mn-lt"/>
              </a:rPr>
              <a:t> function in a derived class makes that class </a:t>
            </a:r>
            <a:r>
              <a:rPr lang="en-US" sz="2400" dirty="0" smtClean="0">
                <a:latin typeface="+mn-lt"/>
              </a:rPr>
              <a:t>abstract. Attempting </a:t>
            </a:r>
            <a:r>
              <a:rPr lang="en-US" sz="2400" dirty="0">
                <a:latin typeface="+mn-lt"/>
              </a:rPr>
              <a:t>to instantiate an object of an abstract class causes a compilation error.</a:t>
            </a:r>
          </a:p>
        </p:txBody>
      </p:sp>
    </p:spTree>
    <p:extLst>
      <p:ext uri="{BB962C8B-B14F-4D97-AF65-F5344CB8AC3E}">
        <p14:creationId xmlns:p14="http://schemas.microsoft.com/office/powerpoint/2010/main" val="16159249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Software Engineering Observation 12.9</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An abstract class has at least one pure </a:t>
            </a:r>
            <a:r>
              <a:rPr lang="en-US" sz="2400" dirty="0">
                <a:latin typeface="Consolas" panose="020B0609020204030204" pitchFamily="49" charset="0"/>
              </a:rPr>
              <a:t>virtual</a:t>
            </a:r>
            <a:r>
              <a:rPr lang="en-US" sz="2400" dirty="0">
                <a:latin typeface="+mn-lt"/>
              </a:rPr>
              <a:t> function. An abstract class also can </a:t>
            </a:r>
            <a:r>
              <a:rPr lang="en-US" sz="2400" dirty="0" smtClean="0">
                <a:latin typeface="+mn-lt"/>
              </a:rPr>
              <a:t>have data </a:t>
            </a:r>
            <a:r>
              <a:rPr lang="en-US" sz="2400" dirty="0">
                <a:latin typeface="+mn-lt"/>
              </a:rPr>
              <a:t>members and concrete functions (including constructors and destructors), which </a:t>
            </a:r>
            <a:r>
              <a:rPr lang="en-US" sz="2400" dirty="0" smtClean="0">
                <a:latin typeface="+mn-lt"/>
              </a:rPr>
              <a:t>are subject </a:t>
            </a:r>
            <a:r>
              <a:rPr lang="en-US" sz="2400" dirty="0">
                <a:latin typeface="+mn-lt"/>
              </a:rPr>
              <a:t>to the normal rules of inheritance by derived classes.</a:t>
            </a:r>
          </a:p>
        </p:txBody>
      </p:sp>
    </p:spTree>
    <p:extLst>
      <p:ext uri="{BB962C8B-B14F-4D97-AF65-F5344CB8AC3E}">
        <p14:creationId xmlns:p14="http://schemas.microsoft.com/office/powerpoint/2010/main" val="745091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12.6.1 Pure </a:t>
            </a:r>
            <a:r>
              <a:rPr lang="en-US" kern="1200" dirty="0" smtClean="0">
                <a:latin typeface="Consolas" panose="020B0609020204030204" pitchFamily="49" charset="0"/>
                <a:ea typeface="+mj-ea"/>
              </a:rPr>
              <a:t>virtual</a:t>
            </a:r>
            <a:r>
              <a:rPr lang="en-US" kern="1200" dirty="0" smtClean="0">
                <a:latin typeface="Times New Roman" panose="02020603050405020304" pitchFamily="18" charset="0"/>
                <a:ea typeface="+mj-ea"/>
              </a:rPr>
              <a:t> Functions </a:t>
            </a:r>
            <a:r>
              <a:rPr lang="en-US" sz="2000" b="0" kern="1200" dirty="0" smtClean="0">
                <a:latin typeface="Times New Roman" panose="02020603050405020304" pitchFamily="18" charset="0"/>
                <a:ea typeface="+mj-ea"/>
              </a:rPr>
              <a:t>(3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Although we </a:t>
            </a:r>
            <a:r>
              <a:rPr lang="en-US" altLang="en-US" sz="2400" b="1" kern="1200" dirty="0">
                <a:solidFill>
                  <a:srgbClr val="000000"/>
                </a:solidFill>
                <a:latin typeface="Arial (Body)"/>
                <a:ea typeface="+mn-ea"/>
                <a:cs typeface="+mn-cs"/>
              </a:rPr>
              <a:t>cannot</a:t>
            </a:r>
            <a:r>
              <a:rPr lang="en-US" altLang="en-US" sz="2400" kern="1200" dirty="0">
                <a:solidFill>
                  <a:srgbClr val="000000"/>
                </a:solidFill>
                <a:latin typeface="Arial (Body)"/>
                <a:ea typeface="+mn-ea"/>
                <a:cs typeface="+mn-cs"/>
              </a:rPr>
              <a:t> instantiate objects of an abstract base class, we </a:t>
            </a:r>
            <a:r>
              <a:rPr lang="en-US" altLang="en-US" sz="2400" b="1" kern="1200" dirty="0">
                <a:solidFill>
                  <a:srgbClr val="000000"/>
                </a:solidFill>
                <a:latin typeface="Arial (Body)"/>
                <a:ea typeface="+mn-ea"/>
                <a:cs typeface="+mn-cs"/>
              </a:rPr>
              <a:t>can</a:t>
            </a:r>
            <a:r>
              <a:rPr lang="en-US" altLang="en-US" sz="2400" kern="1200" dirty="0">
                <a:solidFill>
                  <a:srgbClr val="000000"/>
                </a:solidFill>
                <a:latin typeface="Arial (Body)"/>
                <a:ea typeface="+mn-ea"/>
                <a:cs typeface="+mn-cs"/>
              </a:rPr>
              <a:t> use the abstract base class to declare </a:t>
            </a:r>
            <a:r>
              <a:rPr lang="en-US" altLang="en-US" sz="2400" b="1" kern="1200" dirty="0">
                <a:solidFill>
                  <a:srgbClr val="000000"/>
                </a:solidFill>
                <a:latin typeface="Arial (Body)"/>
                <a:ea typeface="+mn-ea"/>
                <a:cs typeface="+mn-cs"/>
              </a:rPr>
              <a:t>pointers</a:t>
            </a:r>
            <a:r>
              <a:rPr lang="en-US" altLang="en-US" sz="2400" kern="1200" dirty="0">
                <a:solidFill>
                  <a:srgbClr val="000000"/>
                </a:solidFill>
                <a:latin typeface="Arial (Body)"/>
                <a:ea typeface="+mn-ea"/>
                <a:cs typeface="+mn-cs"/>
              </a:rPr>
              <a:t> and </a:t>
            </a:r>
            <a:r>
              <a:rPr lang="en-US" altLang="en-US" sz="2400" b="1" kern="1200" dirty="0">
                <a:solidFill>
                  <a:srgbClr val="000000"/>
                </a:solidFill>
                <a:latin typeface="Arial (Body)"/>
                <a:ea typeface="+mn-ea"/>
                <a:cs typeface="+mn-cs"/>
              </a:rPr>
              <a:t>references</a:t>
            </a:r>
            <a:r>
              <a:rPr lang="en-US" altLang="en-US" sz="2400" kern="1200" dirty="0">
                <a:solidFill>
                  <a:srgbClr val="000000"/>
                </a:solidFill>
                <a:latin typeface="Arial (Body)"/>
                <a:ea typeface="+mn-ea"/>
                <a:cs typeface="+mn-cs"/>
              </a:rPr>
              <a:t> that can refer to objects of any </a:t>
            </a:r>
            <a:r>
              <a:rPr lang="en-US" altLang="en-US" sz="2400" b="1" kern="1200" dirty="0">
                <a:solidFill>
                  <a:srgbClr val="000000"/>
                </a:solidFill>
                <a:latin typeface="Arial (Body)"/>
                <a:ea typeface="+mn-ea"/>
                <a:cs typeface="+mn-cs"/>
              </a:rPr>
              <a:t>concrete</a:t>
            </a:r>
            <a:r>
              <a:rPr lang="en-US" altLang="en-US" sz="2400" kern="1200" dirty="0">
                <a:solidFill>
                  <a:srgbClr val="000000"/>
                </a:solidFill>
                <a:latin typeface="Arial (Body)"/>
                <a:ea typeface="+mn-ea"/>
                <a:cs typeface="+mn-cs"/>
              </a:rPr>
              <a:t> classes derived from the abstract class.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Programs typically use such pointers and references to manipulate derived-class objects polymorphically.</a:t>
            </a:r>
          </a:p>
        </p:txBody>
      </p:sp>
    </p:spTree>
    <p:extLst>
      <p:ext uri="{BB962C8B-B14F-4D97-AF65-F5344CB8AC3E}">
        <p14:creationId xmlns:p14="http://schemas.microsoft.com/office/powerpoint/2010/main" val="28112340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12.7 Case Study: Payroll System Using Polymorphism </a:t>
            </a:r>
            <a:r>
              <a:rPr lang="en-US" sz="2000" b="0" kern="1200" dirty="0" smtClean="0">
                <a:latin typeface="Times New Roman" panose="02020603050405020304" pitchFamily="18" charset="0"/>
                <a:ea typeface="+mj-ea"/>
              </a:rPr>
              <a:t>(1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section reexamines the </a:t>
            </a:r>
            <a:r>
              <a:rPr lang="en-US" altLang="en-US" sz="2400" kern="1200" dirty="0">
                <a:solidFill>
                  <a:srgbClr val="000000"/>
                </a:solidFill>
                <a:latin typeface="Consolas" panose="020B0609020204030204" pitchFamily="49" charset="0"/>
                <a:ea typeface="+mn-ea"/>
                <a:cs typeface="+mn-cs"/>
              </a:rPr>
              <a:t>CommissionEmployee</a:t>
            </a:r>
            <a:r>
              <a:rPr lang="en-US" altLang="en-US" sz="2400" kern="1200" dirty="0">
                <a:solidFill>
                  <a:srgbClr val="000000"/>
                </a:solidFill>
                <a:latin typeface="Arial (Body)"/>
                <a:ea typeface="+mn-ea"/>
                <a:cs typeface="+mn-cs"/>
              </a:rPr>
              <a:t>-</a:t>
            </a: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Arial (Body)"/>
                <a:ea typeface="+mn-ea"/>
                <a:cs typeface="+mn-cs"/>
              </a:rPr>
              <a:t> hierarchy that we explored throughout Section 11.3. We use an abstract class and polymorphism to perform payroll calculations based on the type of employee.</a:t>
            </a:r>
          </a:p>
        </p:txBody>
      </p:sp>
    </p:spTree>
    <p:extLst>
      <p:ext uri="{BB962C8B-B14F-4D97-AF65-F5344CB8AC3E}">
        <p14:creationId xmlns:p14="http://schemas.microsoft.com/office/powerpoint/2010/main" val="3972886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12.7 Case Study: Payroll System Using Polymorphism </a:t>
            </a:r>
            <a:r>
              <a:rPr lang="en-US" sz="2000" b="0" kern="1200" dirty="0" smtClean="0">
                <a:latin typeface="Times New Roman" panose="02020603050405020304" pitchFamily="18" charset="0"/>
                <a:ea typeface="+mj-ea"/>
              </a:rPr>
              <a:t>(2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Enhanced employee hierarchy to solve the following problem:</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A company pays its employees weekly. The employees are of three types: Salaried employees are paid a fixed weekly salary regardless of the number of hours worked, commission employees are paid a percentage of their sales and base-salary-plus-commission employees receive a base salary plus a percentage of their sales. For the current pay period, the company has decided to reward base-salary-plus-commission employees by adding 10 percent to their base salaries. The company wants to implement a C++ program that performs its payroll calculations polymorphically-.</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We use abstract class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 to represent the general concept of an employee.</a:t>
            </a:r>
          </a:p>
        </p:txBody>
      </p:sp>
    </p:spTree>
    <p:extLst>
      <p:ext uri="{BB962C8B-B14F-4D97-AF65-F5344CB8AC3E}">
        <p14:creationId xmlns:p14="http://schemas.microsoft.com/office/powerpoint/2010/main" val="13117404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12.7 Case Study: Payroll System Using Polymorphism </a:t>
            </a:r>
            <a:r>
              <a:rPr lang="en-US" sz="2000" b="0" kern="1200" dirty="0" smtClean="0">
                <a:latin typeface="Times New Roman" panose="02020603050405020304" pitchFamily="18" charset="0"/>
                <a:ea typeface="+mj-ea"/>
              </a:rPr>
              <a:t>(3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383948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The </a:t>
            </a:r>
            <a:r>
              <a:rPr lang="en-US" altLang="en-US" sz="2000" kern="1200" dirty="0" smtClean="0">
                <a:solidFill>
                  <a:srgbClr val="000000"/>
                </a:solidFill>
                <a:latin typeface="Arial (Body)"/>
                <a:ea typeface="+mn-ea"/>
                <a:cs typeface="+mn-cs"/>
              </a:rPr>
              <a:t>U</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L class </a:t>
            </a:r>
            <a:r>
              <a:rPr lang="en-US" altLang="en-US" sz="2000" kern="1200" dirty="0">
                <a:solidFill>
                  <a:srgbClr val="000000"/>
                </a:solidFill>
                <a:latin typeface="Arial (Body)"/>
                <a:ea typeface="+mn-ea"/>
                <a:cs typeface="+mn-cs"/>
              </a:rPr>
              <a:t>diagram in </a:t>
            </a:r>
            <a:r>
              <a:rPr lang="en-US" altLang="en-US" sz="2000" kern="1200" dirty="0" smtClean="0">
                <a:solidFill>
                  <a:srgbClr val="000000"/>
                </a:solidFill>
                <a:latin typeface="Arial (Body)"/>
                <a:ea typeface="+mn-ea"/>
                <a:cs typeface="+mn-cs"/>
              </a:rPr>
              <a:t>Figure</a:t>
            </a:r>
            <a:r>
              <a:rPr lang="en-US" altLang="en-US" sz="2000" kern="1200" dirty="0">
                <a:solidFill>
                  <a:srgbClr val="000000"/>
                </a:solidFill>
                <a:latin typeface="Arial (Body)"/>
                <a:ea typeface="+mn-ea"/>
                <a:cs typeface="+mn-cs"/>
              </a:rPr>
              <a:t> 12.7 shows the inheritance hierarchy for our polymorphic employee payroll application.</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Abstract class name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 is italicized, per </a:t>
            </a:r>
            <a:r>
              <a:rPr lang="en-US" altLang="en-US" sz="2000" kern="1200" dirty="0" smtClean="0">
                <a:solidFill>
                  <a:srgbClr val="000000"/>
                </a:solidFill>
                <a:latin typeface="Arial (Body)"/>
                <a:ea typeface="+mn-ea"/>
                <a:cs typeface="+mn-cs"/>
              </a:rPr>
              <a:t>U</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L convention</a:t>
            </a:r>
            <a:r>
              <a:rPr lang="en-US" altLang="en-US" sz="20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Abstract base class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 declares the “interface” to the hierarchy—set of member functions that a program can invoke on all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 objects.</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Each employee, regardless of the way his or her earnings are calculated, has a first name, a last name and a social security number, so </a:t>
            </a:r>
            <a:r>
              <a:rPr lang="en-US" altLang="en-US" sz="2000" kern="1200" dirty="0">
                <a:solidFill>
                  <a:srgbClr val="000000"/>
                </a:solidFill>
                <a:latin typeface="Consolas" panose="020B0609020204030204" pitchFamily="49" charset="0"/>
                <a:ea typeface="+mn-ea"/>
                <a:cs typeface="+mn-cs"/>
              </a:rPr>
              <a:t>private</a:t>
            </a:r>
            <a:r>
              <a:rPr lang="en-US" altLang="en-US" sz="2000" kern="1200" dirty="0">
                <a:solidFill>
                  <a:srgbClr val="000000"/>
                </a:solidFill>
                <a:latin typeface="Arial (Body)"/>
                <a:ea typeface="+mn-ea"/>
                <a:cs typeface="+mn-cs"/>
              </a:rPr>
              <a:t> data members </a:t>
            </a:r>
            <a:r>
              <a:rPr lang="en-US" altLang="en-US" sz="2000" kern="1200" dirty="0">
                <a:solidFill>
                  <a:srgbClr val="000000"/>
                </a:solidFill>
                <a:latin typeface="Consolas" panose="020B0609020204030204" pitchFamily="49" charset="0"/>
                <a:ea typeface="+mn-ea"/>
                <a:cs typeface="+mn-cs"/>
              </a:rPr>
              <a:t>firstName</a:t>
            </a:r>
            <a:r>
              <a:rPr lang="en-US" altLang="en-US" sz="2000" kern="1200" dirty="0">
                <a:solidFill>
                  <a:srgbClr val="000000"/>
                </a:solidFill>
                <a:latin typeface="Arial (Body)"/>
                <a:ea typeface="+mn-ea"/>
                <a:cs typeface="+mn-cs"/>
              </a:rPr>
              <a:t>, </a:t>
            </a:r>
            <a:r>
              <a:rPr lang="en-US" altLang="en-US" sz="2000" kern="1200" dirty="0">
                <a:solidFill>
                  <a:srgbClr val="000000"/>
                </a:solidFill>
                <a:latin typeface="Consolas" panose="020B0609020204030204" pitchFamily="49" charset="0"/>
                <a:ea typeface="+mn-ea"/>
                <a:cs typeface="+mn-cs"/>
              </a:rPr>
              <a:t>lastName</a:t>
            </a:r>
            <a:r>
              <a:rPr lang="en-US" altLang="en-US" sz="2000" kern="1200" dirty="0">
                <a:solidFill>
                  <a:srgbClr val="000000"/>
                </a:solidFill>
                <a:latin typeface="Arial (Body)"/>
                <a:ea typeface="+mn-ea"/>
                <a:cs typeface="+mn-cs"/>
              </a:rPr>
              <a:t> and </a:t>
            </a:r>
            <a:r>
              <a:rPr lang="en-US" altLang="en-US" sz="2000" kern="1200" dirty="0">
                <a:solidFill>
                  <a:srgbClr val="000000"/>
                </a:solidFill>
                <a:latin typeface="Consolas" panose="020B0609020204030204" pitchFamily="49" charset="0"/>
                <a:ea typeface="+mn-ea"/>
                <a:cs typeface="+mn-cs"/>
              </a:rPr>
              <a:t>socialSecurityNumber</a:t>
            </a:r>
            <a:r>
              <a:rPr lang="en-US" altLang="en-US" sz="2000" kern="1200" dirty="0">
                <a:solidFill>
                  <a:srgbClr val="000000"/>
                </a:solidFill>
                <a:latin typeface="Arial (Body)"/>
                <a:ea typeface="+mn-ea"/>
                <a:cs typeface="+mn-cs"/>
              </a:rPr>
              <a:t> appear in abstract base class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a:t>
            </a:r>
          </a:p>
        </p:txBody>
      </p:sp>
    </p:spTree>
    <p:extLst>
      <p:ext uri="{BB962C8B-B14F-4D97-AF65-F5344CB8AC3E}">
        <p14:creationId xmlns:p14="http://schemas.microsoft.com/office/powerpoint/2010/main" val="3449956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(3 </a:t>
            </a:r>
            <a:r>
              <a:rPr lang="en-US" sz="2000" b="0" dirty="0"/>
              <a:t>of </a:t>
            </a:r>
            <a:r>
              <a:rPr lang="en-US" sz="2000" b="0" dirty="0" smtClean="0"/>
              <a:t>4)</a:t>
            </a:r>
            <a:endParaRPr lang="en-US" dirty="0"/>
          </a:p>
        </p:txBody>
      </p:sp>
      <p:sp>
        <p:nvSpPr>
          <p:cNvPr id="3" name="Text Placeholder 2"/>
          <p:cNvSpPr>
            <a:spLocks noGrp="1"/>
          </p:cNvSpPr>
          <p:nvPr>
            <p:ph type="body" idx="1"/>
          </p:nvPr>
        </p:nvSpPr>
        <p:spPr/>
        <p:txBody>
          <a:bodyPr/>
          <a:lstStyle/>
          <a:p>
            <a:pPr>
              <a:buNone/>
            </a:pPr>
            <a:r>
              <a:rPr lang="en-US" sz="2400" b="1" dirty="0">
                <a:solidFill>
                  <a:schemeClr val="tx2"/>
                </a:solidFill>
                <a:latin typeface="+mn-lt"/>
              </a:rPr>
              <a:t>12.5</a:t>
            </a:r>
            <a:r>
              <a:rPr lang="en-US" sz="2400" b="1" dirty="0">
                <a:latin typeface="+mn-lt"/>
              </a:rPr>
              <a:t> </a:t>
            </a:r>
            <a:r>
              <a:rPr lang="en-US" sz="2400" dirty="0">
                <a:latin typeface="+mn-lt"/>
              </a:rPr>
              <a:t>Type Fields and </a:t>
            </a:r>
            <a:r>
              <a:rPr lang="en-US" sz="2400" dirty="0">
                <a:latin typeface="Consolas" panose="020B0609020204030204" pitchFamily="49" charset="0"/>
              </a:rPr>
              <a:t>switch</a:t>
            </a:r>
            <a:r>
              <a:rPr lang="en-US" sz="2400" dirty="0">
                <a:latin typeface="+mn-lt"/>
              </a:rPr>
              <a:t> </a:t>
            </a:r>
            <a:r>
              <a:rPr lang="en-US" sz="2400" dirty="0" smtClean="0">
                <a:latin typeface="+mn-lt"/>
              </a:rPr>
              <a:t>Statements</a:t>
            </a:r>
          </a:p>
          <a:p>
            <a:pPr>
              <a:buNone/>
            </a:pPr>
            <a:r>
              <a:rPr lang="en-US" sz="2400" b="1" dirty="0">
                <a:solidFill>
                  <a:schemeClr val="tx2"/>
                </a:solidFill>
                <a:latin typeface="+mn-lt"/>
              </a:rPr>
              <a:t>12.6</a:t>
            </a:r>
            <a:r>
              <a:rPr lang="en-US" sz="2400" b="1" dirty="0">
                <a:latin typeface="+mn-lt"/>
              </a:rPr>
              <a:t> </a:t>
            </a:r>
            <a:r>
              <a:rPr lang="en-US" sz="2400" dirty="0">
                <a:latin typeface="+mn-lt"/>
              </a:rPr>
              <a:t>Abstract Classes and Pure </a:t>
            </a:r>
            <a:r>
              <a:rPr lang="en-US" sz="2400" dirty="0" smtClean="0">
                <a:latin typeface="Consolas" panose="020B0609020204030204" pitchFamily="49" charset="0"/>
              </a:rPr>
              <a:t>virtual</a:t>
            </a:r>
            <a:r>
              <a:rPr lang="en-US" sz="2400" dirty="0" smtClean="0">
                <a:latin typeface="+mn-lt"/>
              </a:rPr>
              <a:t> Functions</a:t>
            </a:r>
          </a:p>
          <a:p>
            <a:pPr marL="741600" lvl="1" indent="-284400">
              <a:buNone/>
            </a:pPr>
            <a:r>
              <a:rPr lang="en-US" sz="2400" dirty="0">
                <a:solidFill>
                  <a:schemeClr val="tx2"/>
                </a:solidFill>
                <a:latin typeface="+mn-lt"/>
              </a:rPr>
              <a:t>12.6.1</a:t>
            </a:r>
            <a:r>
              <a:rPr lang="en-US" sz="2400" dirty="0">
                <a:latin typeface="+mn-lt"/>
              </a:rPr>
              <a:t> Pure </a:t>
            </a:r>
            <a:r>
              <a:rPr lang="en-US" sz="2400" dirty="0">
                <a:latin typeface="Consolas" panose="020B0609020204030204" pitchFamily="49" charset="0"/>
              </a:rPr>
              <a:t>virtual</a:t>
            </a:r>
            <a:r>
              <a:rPr lang="en-US" sz="2400" dirty="0">
                <a:latin typeface="+mn-lt"/>
              </a:rPr>
              <a:t> </a:t>
            </a:r>
            <a:r>
              <a:rPr lang="en-US" sz="2400" dirty="0" smtClean="0">
                <a:latin typeface="+mn-lt"/>
              </a:rPr>
              <a:t>Functions</a:t>
            </a:r>
          </a:p>
          <a:p>
            <a:pPr marL="741600" lvl="1" indent="-284400">
              <a:buNone/>
            </a:pPr>
            <a:r>
              <a:rPr lang="en-US" sz="2400" dirty="0">
                <a:solidFill>
                  <a:schemeClr val="tx2"/>
                </a:solidFill>
                <a:latin typeface="+mn-lt"/>
              </a:rPr>
              <a:t>12.6.2</a:t>
            </a:r>
            <a:r>
              <a:rPr lang="en-US" sz="2400" dirty="0">
                <a:latin typeface="+mn-lt"/>
              </a:rPr>
              <a:t> Device Drivers: Polymorphism </a:t>
            </a:r>
            <a:r>
              <a:rPr lang="en-US" sz="2400" dirty="0" smtClean="0">
                <a:latin typeface="+mn-lt"/>
              </a:rPr>
              <a:t>in Operating Systems</a:t>
            </a:r>
          </a:p>
          <a:p>
            <a:pPr>
              <a:buNone/>
            </a:pPr>
            <a:r>
              <a:rPr lang="en-US" sz="2400" b="1" dirty="0">
                <a:solidFill>
                  <a:schemeClr val="tx2"/>
                </a:solidFill>
                <a:latin typeface="+mn-lt"/>
              </a:rPr>
              <a:t>12.7</a:t>
            </a:r>
            <a:r>
              <a:rPr lang="en-US" sz="2400" b="1" dirty="0">
                <a:latin typeface="+mn-lt"/>
              </a:rPr>
              <a:t> </a:t>
            </a:r>
            <a:r>
              <a:rPr lang="en-US" sz="2400" dirty="0">
                <a:latin typeface="+mn-lt"/>
              </a:rPr>
              <a:t>Case Study: Payroll System </a:t>
            </a:r>
            <a:r>
              <a:rPr lang="en-US" sz="2400" dirty="0" smtClean="0">
                <a:latin typeface="+mn-lt"/>
              </a:rPr>
              <a:t>Using Polymorphism</a:t>
            </a:r>
          </a:p>
          <a:p>
            <a:pPr marL="741600" lvl="1" indent="-284400">
              <a:buNone/>
            </a:pPr>
            <a:r>
              <a:rPr lang="en-US" sz="2400" dirty="0">
                <a:solidFill>
                  <a:schemeClr val="tx2"/>
                </a:solidFill>
                <a:latin typeface="+mn-lt"/>
              </a:rPr>
              <a:t>12.7.1</a:t>
            </a:r>
            <a:r>
              <a:rPr lang="en-US" sz="2400" dirty="0">
                <a:latin typeface="+mn-lt"/>
              </a:rPr>
              <a:t> Creating Abstract Base </a:t>
            </a:r>
            <a:r>
              <a:rPr lang="en-US" sz="2400" dirty="0" smtClean="0">
                <a:latin typeface="+mn-lt"/>
              </a:rPr>
              <a:t>Class </a:t>
            </a:r>
            <a:r>
              <a:rPr lang="en-US" sz="2400" dirty="0" smtClean="0">
                <a:latin typeface="Consolas" panose="020B0609020204030204" pitchFamily="49" charset="0"/>
              </a:rPr>
              <a:t>Employee</a:t>
            </a:r>
          </a:p>
          <a:p>
            <a:pPr marL="741600" lvl="1" indent="-284400">
              <a:buNone/>
            </a:pPr>
            <a:r>
              <a:rPr lang="en-US" sz="2400" dirty="0">
                <a:solidFill>
                  <a:schemeClr val="tx2"/>
                </a:solidFill>
                <a:latin typeface="+mn-lt"/>
              </a:rPr>
              <a:t>12.7.2</a:t>
            </a:r>
            <a:r>
              <a:rPr lang="en-US" sz="2400" dirty="0">
                <a:latin typeface="+mn-lt"/>
              </a:rPr>
              <a:t> Creating Concrete Derived </a:t>
            </a:r>
            <a:r>
              <a:rPr lang="en-US" sz="2400" dirty="0" smtClean="0">
                <a:latin typeface="+mn-lt"/>
              </a:rPr>
              <a:t>Class </a:t>
            </a:r>
            <a:r>
              <a:rPr lang="en-US" sz="2400" dirty="0" smtClean="0">
                <a:latin typeface="Consolas" panose="020B0609020204030204" pitchFamily="49" charset="0"/>
              </a:rPr>
              <a:t>SalariedEmployee</a:t>
            </a:r>
          </a:p>
        </p:txBody>
      </p:sp>
    </p:spTree>
    <p:extLst>
      <p:ext uri="{BB962C8B-B14F-4D97-AF65-F5344CB8AC3E}">
        <p14:creationId xmlns:p14="http://schemas.microsoft.com/office/powerpoint/2010/main" val="10858435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smtClean="0"/>
              <a:t>Figure </a:t>
            </a:r>
            <a:r>
              <a:rPr lang="en-US" dirty="0"/>
              <a:t>12.7 </a:t>
            </a:r>
            <a:r>
              <a:rPr lang="en-US" dirty="0" smtClean="0">
                <a:latin typeface="Consolas" panose="020B0609020204030204" pitchFamily="49" charset="0"/>
              </a:rPr>
              <a:t>Employee</a:t>
            </a:r>
            <a:r>
              <a:rPr lang="en-US" dirty="0" smtClean="0"/>
              <a:t> Hierarchy U</a:t>
            </a:r>
            <a:r>
              <a:rPr lang="en-US" sz="100" dirty="0" smtClean="0"/>
              <a:t> </a:t>
            </a:r>
            <a:r>
              <a:rPr lang="en-US" dirty="0" smtClean="0"/>
              <a:t>M</a:t>
            </a:r>
            <a:r>
              <a:rPr lang="en-US" sz="100" dirty="0" smtClean="0"/>
              <a:t> </a:t>
            </a:r>
            <a:r>
              <a:rPr lang="en-US" dirty="0" smtClean="0"/>
              <a:t>L Class Diagram</a:t>
            </a:r>
            <a:endParaRPr lang="en-US" dirty="0">
              <a:latin typeface="Times New Roman" panose="02020603050405020304" pitchFamily="18" charset="0"/>
            </a:endParaRPr>
          </a:p>
        </p:txBody>
      </p:sp>
      <p:pic>
        <p:nvPicPr>
          <p:cNvPr id="3" name="Picture 2" descr="A hierarchy diagram displays main class, Employee which is labeled, Employee class is abstract, so its name is in italics. Employee contains two sub classes as follows. Salaried Employee and Commission Employee. Commission employee has a subclass, Base Plus Commission Employe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755" y="2199934"/>
            <a:ext cx="7212489" cy="2679809"/>
          </a:xfrm>
          <a:prstGeom prst="rect">
            <a:avLst/>
          </a:prstGeom>
        </p:spPr>
      </p:pic>
    </p:spTree>
    <p:extLst>
      <p:ext uri="{BB962C8B-B14F-4D97-AF65-F5344CB8AC3E}">
        <p14:creationId xmlns:p14="http://schemas.microsoft.com/office/powerpoint/2010/main" val="35618558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Software Engineering Observation 12.10</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smtClean="0">
                <a:latin typeface="+mn-lt"/>
              </a:rPr>
              <a:t>A derived class can inherit interface and/or implementation from a base class. Hierarchies designed for </a:t>
            </a:r>
            <a:r>
              <a:rPr lang="en-US" sz="2400" b="1" dirty="0" smtClean="0">
                <a:latin typeface="+mn-lt"/>
              </a:rPr>
              <a:t>implementation inheritance </a:t>
            </a:r>
            <a:r>
              <a:rPr lang="en-US" sz="2400" dirty="0" smtClean="0">
                <a:latin typeface="+mn-lt"/>
              </a:rPr>
              <a:t>tend to have their functionality high in the hierarchy—each derived class inherits one or more member functions from a base class, and the derived class uses the base-class definitions. Hierarchies designed for </a:t>
            </a:r>
            <a:r>
              <a:rPr lang="en-US" sz="2400" b="1" dirty="0" smtClean="0">
                <a:latin typeface="+mn-lt"/>
              </a:rPr>
              <a:t>interface inheritance </a:t>
            </a:r>
            <a:r>
              <a:rPr lang="en-US" sz="2400" dirty="0" smtClean="0">
                <a:latin typeface="+mn-lt"/>
              </a:rPr>
              <a:t>tend to have their functionality lower in the hierarchy—a base class specifies one or more functions that should be defined by every derived class, but the individual derived classes provide their own implementations of the function(s).</a:t>
            </a:r>
            <a:endParaRPr lang="en-US" sz="2400" dirty="0">
              <a:latin typeface="+mn-lt"/>
            </a:endParaRPr>
          </a:p>
        </p:txBody>
      </p:sp>
    </p:spTree>
    <p:extLst>
      <p:ext uri="{BB962C8B-B14F-4D97-AF65-F5344CB8AC3E}">
        <p14:creationId xmlns:p14="http://schemas.microsoft.com/office/powerpoint/2010/main" val="13881945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12.7.1 Creating Abstract Base Class </a:t>
            </a:r>
            <a:r>
              <a:rPr lang="en-US" kern="1200" dirty="0" smtClean="0">
                <a:latin typeface="Consolas" panose="020B0609020204030204" pitchFamily="49" charset="0"/>
                <a:ea typeface="+mj-ea"/>
              </a:rPr>
              <a:t>Employee</a:t>
            </a:r>
            <a:r>
              <a:rPr lang="en-US"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(1 of 6)</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Class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Figures</a:t>
            </a:r>
            <a:r>
              <a:rPr lang="en-US" altLang="en-US" sz="2000" kern="1200" dirty="0">
                <a:solidFill>
                  <a:srgbClr val="000000"/>
                </a:solidFill>
                <a:latin typeface="Arial (Body)"/>
                <a:ea typeface="+mn-ea"/>
                <a:cs typeface="+mn-cs"/>
              </a:rPr>
              <a:t> 12.9–12.10, discussed in further detail shortly) provides functions </a:t>
            </a:r>
            <a:r>
              <a:rPr lang="en-US" altLang="en-US" sz="2000" kern="1200" dirty="0">
                <a:solidFill>
                  <a:srgbClr val="000000"/>
                </a:solidFill>
                <a:latin typeface="Consolas" panose="020B0609020204030204" pitchFamily="49" charset="0"/>
                <a:ea typeface="+mn-ea"/>
                <a:cs typeface="+mn-cs"/>
              </a:rPr>
              <a:t>earnings</a:t>
            </a:r>
            <a:r>
              <a:rPr lang="en-US" altLang="en-US" sz="2000" kern="1200" dirty="0">
                <a:solidFill>
                  <a:srgbClr val="000000"/>
                </a:solidFill>
                <a:latin typeface="Arial (Body)"/>
                <a:ea typeface="+mn-ea"/>
                <a:cs typeface="+mn-cs"/>
              </a:rPr>
              <a:t> and </a:t>
            </a:r>
            <a:r>
              <a:rPr lang="en-US" altLang="en-US" sz="2000" kern="1200" dirty="0">
                <a:solidFill>
                  <a:srgbClr val="000000"/>
                </a:solidFill>
                <a:latin typeface="Consolas" panose="020B0609020204030204" pitchFamily="49" charset="0"/>
                <a:ea typeface="+mn-ea"/>
                <a:cs typeface="+mn-cs"/>
              </a:rPr>
              <a:t>toString</a:t>
            </a:r>
            <a:r>
              <a:rPr lang="en-US" altLang="en-US" sz="2000" kern="1200" dirty="0">
                <a:solidFill>
                  <a:srgbClr val="000000"/>
                </a:solidFill>
                <a:latin typeface="Arial (Body)"/>
                <a:ea typeface="+mn-ea"/>
                <a:cs typeface="+mn-cs"/>
              </a:rPr>
              <a:t>, in addition to various </a:t>
            </a:r>
            <a:r>
              <a:rPr lang="en-US" altLang="en-US" sz="2000" b="1" kern="1200" dirty="0">
                <a:solidFill>
                  <a:srgbClr val="000000"/>
                </a:solidFill>
                <a:latin typeface="Arial (Body)"/>
                <a:ea typeface="+mn-ea"/>
                <a:cs typeface="+mn-cs"/>
              </a:rPr>
              <a:t>get </a:t>
            </a:r>
            <a:r>
              <a:rPr lang="en-US" altLang="en-US" sz="2000" kern="1200" dirty="0">
                <a:solidFill>
                  <a:srgbClr val="000000"/>
                </a:solidFill>
                <a:latin typeface="Arial (Body)"/>
                <a:ea typeface="+mn-ea"/>
                <a:cs typeface="+mn-cs"/>
              </a:rPr>
              <a:t>and</a:t>
            </a:r>
            <a:r>
              <a:rPr lang="en-US" altLang="en-US" sz="2000" i="1" kern="1200" dirty="0">
                <a:solidFill>
                  <a:srgbClr val="000000"/>
                </a:solidFill>
                <a:latin typeface="Arial (Body)"/>
                <a:ea typeface="+mn-ea"/>
                <a:cs typeface="+mn-cs"/>
              </a:rPr>
              <a:t> </a:t>
            </a:r>
            <a:r>
              <a:rPr lang="en-US" altLang="en-US" sz="2000" b="1" kern="1200" dirty="0">
                <a:solidFill>
                  <a:srgbClr val="000000"/>
                </a:solidFill>
                <a:latin typeface="Arial (Body)"/>
                <a:ea typeface="+mn-ea"/>
                <a:cs typeface="+mn-cs"/>
              </a:rPr>
              <a:t>set </a:t>
            </a:r>
            <a:r>
              <a:rPr lang="en-US" altLang="en-US" sz="2000" kern="1200" dirty="0">
                <a:solidFill>
                  <a:srgbClr val="000000"/>
                </a:solidFill>
                <a:latin typeface="Arial (Body)"/>
                <a:ea typeface="+mn-ea"/>
                <a:cs typeface="+mn-cs"/>
              </a:rPr>
              <a:t>functions that manipulate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mn-lt"/>
                <a:ea typeface="+mn-ea"/>
                <a:cs typeface="+mn-cs"/>
              </a:rPr>
              <a:t>’s </a:t>
            </a:r>
            <a:r>
              <a:rPr lang="en-US" altLang="en-US" sz="2000" kern="1200" dirty="0">
                <a:solidFill>
                  <a:srgbClr val="000000"/>
                </a:solidFill>
                <a:latin typeface="Arial (Body)"/>
                <a:ea typeface="+mn-ea"/>
                <a:cs typeface="+mn-cs"/>
              </a:rPr>
              <a:t>data members.</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An </a:t>
            </a:r>
            <a:r>
              <a:rPr lang="en-US" altLang="en-US" sz="2000" kern="1200" dirty="0">
                <a:solidFill>
                  <a:srgbClr val="000000"/>
                </a:solidFill>
                <a:latin typeface="Consolas" panose="020B0609020204030204" pitchFamily="49" charset="0"/>
                <a:ea typeface="+mn-ea"/>
                <a:cs typeface="+mn-cs"/>
              </a:rPr>
              <a:t>earnings</a:t>
            </a:r>
            <a:r>
              <a:rPr lang="en-US" altLang="en-US" sz="2000" kern="1200" dirty="0">
                <a:solidFill>
                  <a:srgbClr val="000000"/>
                </a:solidFill>
                <a:latin typeface="Arial (Body)"/>
                <a:ea typeface="+mn-ea"/>
                <a:cs typeface="+mn-cs"/>
              </a:rPr>
              <a:t> function certainly applies generally to all employees, but each earnings calculation depends on the employee’s class.</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So we declare </a:t>
            </a:r>
            <a:r>
              <a:rPr lang="en-US" altLang="en-US" sz="2000" kern="1200" dirty="0">
                <a:solidFill>
                  <a:srgbClr val="000000"/>
                </a:solidFill>
                <a:latin typeface="Consolas" panose="020B0609020204030204" pitchFamily="49" charset="0"/>
                <a:ea typeface="+mn-ea"/>
                <a:cs typeface="+mn-cs"/>
              </a:rPr>
              <a:t>earnings</a:t>
            </a:r>
            <a:r>
              <a:rPr lang="en-US" altLang="en-US" sz="2000" kern="1200" dirty="0">
                <a:solidFill>
                  <a:srgbClr val="000000"/>
                </a:solidFill>
                <a:latin typeface="Arial (Body)"/>
                <a:ea typeface="+mn-ea"/>
                <a:cs typeface="+mn-cs"/>
              </a:rPr>
              <a:t> as pure </a:t>
            </a:r>
            <a:r>
              <a:rPr lang="en-US" altLang="en-US" sz="2000" kern="1200" dirty="0">
                <a:solidFill>
                  <a:srgbClr val="000000"/>
                </a:solidFill>
                <a:latin typeface="Consolas" panose="020B0609020204030204" pitchFamily="49" charset="0"/>
                <a:ea typeface="+mn-ea"/>
                <a:cs typeface="+mn-cs"/>
              </a:rPr>
              <a:t>virtual</a:t>
            </a:r>
            <a:r>
              <a:rPr lang="en-US" altLang="en-US" sz="2000" kern="1200" dirty="0">
                <a:solidFill>
                  <a:srgbClr val="000000"/>
                </a:solidFill>
                <a:latin typeface="Arial (Body)"/>
                <a:ea typeface="+mn-ea"/>
                <a:cs typeface="+mn-cs"/>
              </a:rPr>
              <a:t> in base class </a:t>
            </a:r>
            <a:r>
              <a:rPr lang="en-US" altLang="en-US" sz="2000" kern="1200" dirty="0">
                <a:solidFill>
                  <a:srgbClr val="000000"/>
                </a:solidFill>
                <a:latin typeface="Consolas" panose="020B0609020204030204" pitchFamily="49" charset="0"/>
                <a:ea typeface="+mn-ea"/>
                <a:cs typeface="+mn-cs"/>
              </a:rPr>
              <a:t>Employee</a:t>
            </a:r>
            <a:r>
              <a:rPr lang="en-US" altLang="en-US" sz="2000" kern="1200" dirty="0">
                <a:solidFill>
                  <a:srgbClr val="000000"/>
                </a:solidFill>
                <a:latin typeface="Arial (Body)"/>
                <a:ea typeface="+mn-ea"/>
                <a:cs typeface="+mn-cs"/>
              </a:rPr>
              <a:t> because a </a:t>
            </a:r>
            <a:r>
              <a:rPr lang="en-US" altLang="en-US" sz="2000" b="1" kern="1200" dirty="0">
                <a:solidFill>
                  <a:srgbClr val="000000"/>
                </a:solidFill>
                <a:latin typeface="Arial (Body)"/>
                <a:ea typeface="+mn-ea"/>
                <a:cs typeface="+mn-cs"/>
              </a:rPr>
              <a:t>default implementation does not make sense</a:t>
            </a:r>
            <a:r>
              <a:rPr lang="en-US" altLang="en-US" sz="2000" kern="1200" dirty="0">
                <a:solidFill>
                  <a:srgbClr val="000000"/>
                </a:solidFill>
                <a:latin typeface="Arial (Body)"/>
                <a:ea typeface="+mn-ea"/>
                <a:cs typeface="+mn-cs"/>
              </a:rPr>
              <a:t> for that function—there is not enough information to determine what amount </a:t>
            </a:r>
            <a:r>
              <a:rPr lang="en-US" altLang="en-US" sz="2000" kern="1200" dirty="0">
                <a:solidFill>
                  <a:srgbClr val="000000"/>
                </a:solidFill>
                <a:latin typeface="Consolas" panose="020B0609020204030204" pitchFamily="49" charset="0"/>
                <a:ea typeface="+mn-ea"/>
                <a:cs typeface="+mn-cs"/>
              </a:rPr>
              <a:t>earnings</a:t>
            </a:r>
            <a:r>
              <a:rPr lang="en-US" altLang="en-US" sz="2000" kern="1200" dirty="0">
                <a:solidFill>
                  <a:srgbClr val="000000"/>
                </a:solidFill>
                <a:latin typeface="Arial (Body)"/>
                <a:ea typeface="+mn-ea"/>
                <a:cs typeface="+mn-cs"/>
              </a:rPr>
              <a:t> should return.</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Each derived class </a:t>
            </a:r>
            <a:r>
              <a:rPr lang="en-US" altLang="en-US" sz="2000" b="1" kern="1200" dirty="0">
                <a:solidFill>
                  <a:srgbClr val="000000"/>
                </a:solidFill>
                <a:latin typeface="Arial (Body)"/>
                <a:ea typeface="+mn-ea"/>
                <a:cs typeface="+mn-cs"/>
              </a:rPr>
              <a:t>overrides</a:t>
            </a:r>
            <a:r>
              <a:rPr lang="en-US" altLang="en-US" sz="2000" kern="1200" dirty="0">
                <a:solidFill>
                  <a:srgbClr val="000000"/>
                </a:solidFill>
                <a:latin typeface="Arial (Body)"/>
                <a:ea typeface="+mn-ea"/>
                <a:cs typeface="+mn-cs"/>
              </a:rPr>
              <a:t> </a:t>
            </a:r>
            <a:r>
              <a:rPr lang="en-US" altLang="en-US" sz="2000" kern="1200" dirty="0">
                <a:solidFill>
                  <a:srgbClr val="000000"/>
                </a:solidFill>
                <a:latin typeface="Consolas" panose="020B0609020204030204" pitchFamily="49" charset="0"/>
                <a:ea typeface="+mn-ea"/>
                <a:cs typeface="+mn-cs"/>
              </a:rPr>
              <a:t>earnings</a:t>
            </a:r>
            <a:r>
              <a:rPr lang="en-US" altLang="en-US" sz="2000" kern="1200" dirty="0">
                <a:solidFill>
                  <a:srgbClr val="000000"/>
                </a:solidFill>
                <a:latin typeface="Arial (Body)"/>
                <a:ea typeface="+mn-ea"/>
                <a:cs typeface="+mn-cs"/>
              </a:rPr>
              <a:t> with an appropriate implementation.</a:t>
            </a:r>
          </a:p>
        </p:txBody>
      </p:sp>
    </p:spTree>
    <p:extLst>
      <p:ext uri="{BB962C8B-B14F-4D97-AF65-F5344CB8AC3E}">
        <p14:creationId xmlns:p14="http://schemas.microsoft.com/office/powerpoint/2010/main" val="23902517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b">
            <a:spAutoFit/>
          </a:bodyPr>
          <a:lstStyle/>
          <a:p>
            <a:pPr lvl="0">
              <a:spcBef>
                <a:spcPct val="0"/>
              </a:spcBef>
              <a:buClrTx/>
              <a:defRPr/>
            </a:pPr>
            <a:r>
              <a:rPr lang="en-US" kern="1200" dirty="0" smtClean="0">
                <a:latin typeface="Times New Roman" panose="02020603050405020304" pitchFamily="18" charset="0"/>
                <a:ea typeface="+mj-ea"/>
              </a:rPr>
              <a:t>12.7.1 Creating Abstract Base Class </a:t>
            </a:r>
            <a:r>
              <a:rPr lang="en-US" kern="1200" dirty="0" smtClean="0">
                <a:latin typeface="Consolas" panose="020B0609020204030204" pitchFamily="49" charset="0"/>
                <a:ea typeface="+mj-ea"/>
              </a:rPr>
              <a:t>Employee</a:t>
            </a:r>
            <a:r>
              <a:rPr lang="en-US"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(2 of 6)</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To calculate an employee’s earnings, the program assigns the address of an employee’s object to a base class </a:t>
            </a:r>
            <a:r>
              <a:rPr lang="en-US" altLang="en-US" sz="1800" kern="1200" dirty="0">
                <a:solidFill>
                  <a:srgbClr val="000000"/>
                </a:solidFill>
                <a:latin typeface="Consolas" panose="020B0609020204030204" pitchFamily="49" charset="0"/>
                <a:ea typeface="+mn-ea"/>
                <a:cs typeface="+mn-cs"/>
              </a:rPr>
              <a:t>Employee</a:t>
            </a:r>
            <a:r>
              <a:rPr lang="en-US" altLang="en-US" sz="1800" kern="1200" dirty="0">
                <a:solidFill>
                  <a:srgbClr val="000000"/>
                </a:solidFill>
                <a:latin typeface="Arial (Body)"/>
                <a:ea typeface="+mn-ea"/>
                <a:cs typeface="+mn-cs"/>
              </a:rPr>
              <a:t> pointer, then invokes the </a:t>
            </a:r>
            <a:r>
              <a:rPr lang="en-US" altLang="en-US" sz="1800" kern="1200" dirty="0">
                <a:solidFill>
                  <a:srgbClr val="000000"/>
                </a:solidFill>
                <a:latin typeface="Consolas" panose="020B0609020204030204" pitchFamily="49" charset="0"/>
                <a:ea typeface="+mn-ea"/>
                <a:cs typeface="+mn-cs"/>
              </a:rPr>
              <a:t>earnings</a:t>
            </a:r>
            <a:r>
              <a:rPr lang="en-US" altLang="en-US" sz="1800" kern="1200" dirty="0">
                <a:solidFill>
                  <a:srgbClr val="000000"/>
                </a:solidFill>
                <a:latin typeface="Arial (Body)"/>
                <a:ea typeface="+mn-ea"/>
                <a:cs typeface="+mn-cs"/>
              </a:rPr>
              <a:t> function on that object.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We maintain a </a:t>
            </a:r>
            <a:r>
              <a:rPr lang="en-US" altLang="en-US" sz="1800" kern="1200" dirty="0">
                <a:solidFill>
                  <a:srgbClr val="000000"/>
                </a:solidFill>
                <a:latin typeface="Consolas" panose="020B0609020204030204" pitchFamily="49" charset="0"/>
                <a:ea typeface="+mn-ea"/>
                <a:cs typeface="+mn-cs"/>
              </a:rPr>
              <a:t>vector</a:t>
            </a:r>
            <a:r>
              <a:rPr lang="en-US" altLang="en-US" sz="1800" kern="1200" dirty="0">
                <a:solidFill>
                  <a:srgbClr val="000000"/>
                </a:solidFill>
                <a:latin typeface="Arial (Body)"/>
                <a:ea typeface="+mn-ea"/>
                <a:cs typeface="+mn-cs"/>
              </a:rPr>
              <a:t> of </a:t>
            </a:r>
            <a:r>
              <a:rPr lang="en-US" altLang="en-US" sz="1800" kern="1200" dirty="0">
                <a:solidFill>
                  <a:srgbClr val="000000"/>
                </a:solidFill>
                <a:latin typeface="Consolas" panose="020B0609020204030204" pitchFamily="49" charset="0"/>
                <a:ea typeface="+mn-ea"/>
                <a:cs typeface="+mn-cs"/>
              </a:rPr>
              <a:t>Employee</a:t>
            </a:r>
            <a:r>
              <a:rPr lang="en-US" altLang="en-US" sz="1800" kern="1200" dirty="0">
                <a:solidFill>
                  <a:srgbClr val="000000"/>
                </a:solidFill>
                <a:latin typeface="Arial (Body)"/>
                <a:ea typeface="+mn-ea"/>
                <a:cs typeface="+mn-cs"/>
              </a:rPr>
              <a:t> pointers, each of which points to object that </a:t>
            </a:r>
            <a:r>
              <a:rPr lang="en-US" altLang="en-US" sz="1800" b="1" kern="1200" dirty="0">
                <a:solidFill>
                  <a:srgbClr val="000000"/>
                </a:solidFill>
                <a:latin typeface="Arial (Body)"/>
                <a:ea typeface="+mn-ea"/>
                <a:cs typeface="+mn-cs"/>
              </a:rPr>
              <a:t>is an </a:t>
            </a:r>
            <a:r>
              <a:rPr lang="en-US" altLang="en-US" sz="1800" kern="1200" dirty="0">
                <a:solidFill>
                  <a:srgbClr val="000000"/>
                </a:solidFill>
                <a:latin typeface="Consolas" panose="020B0609020204030204" pitchFamily="49" charset="0"/>
                <a:ea typeface="+mn-ea"/>
                <a:cs typeface="+mn-cs"/>
              </a:rPr>
              <a:t>Employee</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Iterate through the </a:t>
            </a:r>
            <a:r>
              <a:rPr lang="en-US" altLang="en-US" sz="1800" kern="1200" dirty="0">
                <a:solidFill>
                  <a:srgbClr val="000000"/>
                </a:solidFill>
                <a:latin typeface="Consolas" panose="020B0609020204030204" pitchFamily="49" charset="0"/>
                <a:ea typeface="+mn-ea"/>
                <a:cs typeface="+mn-cs"/>
              </a:rPr>
              <a:t>vector</a:t>
            </a:r>
            <a:r>
              <a:rPr lang="en-US" altLang="en-US" sz="1800" kern="1200" dirty="0">
                <a:solidFill>
                  <a:srgbClr val="000000"/>
                </a:solidFill>
                <a:latin typeface="Arial (Body)"/>
                <a:ea typeface="+mn-ea"/>
                <a:cs typeface="+mn-cs"/>
              </a:rPr>
              <a:t> and call </a:t>
            </a:r>
            <a:r>
              <a:rPr lang="en-US" altLang="en-US" sz="1800" kern="1200" dirty="0">
                <a:solidFill>
                  <a:srgbClr val="000000"/>
                </a:solidFill>
                <a:latin typeface="Consolas" panose="020B0609020204030204" pitchFamily="49" charset="0"/>
                <a:ea typeface="+mn-ea"/>
                <a:cs typeface="+mn-cs"/>
              </a:rPr>
              <a:t>earnings</a:t>
            </a:r>
            <a:r>
              <a:rPr lang="en-US" altLang="en-US" sz="1800" kern="1200" dirty="0">
                <a:solidFill>
                  <a:srgbClr val="000000"/>
                </a:solidFill>
                <a:latin typeface="Arial (Body)"/>
                <a:ea typeface="+mn-ea"/>
                <a:cs typeface="+mn-cs"/>
              </a:rPr>
              <a:t> for each </a:t>
            </a:r>
            <a:r>
              <a:rPr lang="en-US" altLang="en-US" sz="1800" kern="1200" dirty="0">
                <a:solidFill>
                  <a:srgbClr val="000000"/>
                </a:solidFill>
                <a:latin typeface="Consolas" panose="020B0609020204030204" pitchFamily="49" charset="0"/>
                <a:ea typeface="+mn-ea"/>
                <a:cs typeface="+mn-cs"/>
              </a:rPr>
              <a:t>Employee</a:t>
            </a:r>
            <a:r>
              <a:rPr lang="en-US" altLang="en-US" sz="1800" kern="1200" dirty="0">
                <a:solidFill>
                  <a:srgbClr val="000000"/>
                </a:solidFill>
                <a:latin typeface="Arial (Body)"/>
                <a:ea typeface="+mn-ea"/>
                <a:cs typeface="+mn-cs"/>
              </a:rPr>
              <a:t> object.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C++ processes these function calls </a:t>
            </a:r>
            <a:r>
              <a:rPr lang="en-US" altLang="en-US" sz="1800" b="1" kern="1200" dirty="0">
                <a:solidFill>
                  <a:srgbClr val="000000"/>
                </a:solidFill>
                <a:latin typeface="Arial (Body)"/>
                <a:ea typeface="+mn-ea"/>
                <a:cs typeface="+mn-cs"/>
              </a:rPr>
              <a:t>polymorphically</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Including </a:t>
            </a:r>
            <a:r>
              <a:rPr lang="en-US" altLang="en-US" sz="1800" kern="1200" dirty="0">
                <a:solidFill>
                  <a:srgbClr val="000000"/>
                </a:solidFill>
                <a:latin typeface="Consolas" panose="020B0609020204030204" pitchFamily="49" charset="0"/>
                <a:ea typeface="+mn-ea"/>
                <a:cs typeface="+mn-cs"/>
              </a:rPr>
              <a:t>earnings</a:t>
            </a:r>
            <a:r>
              <a:rPr lang="en-US" altLang="en-US" sz="1800" kern="1200" dirty="0">
                <a:solidFill>
                  <a:srgbClr val="000000"/>
                </a:solidFill>
                <a:latin typeface="Arial (Body)"/>
                <a:ea typeface="+mn-ea"/>
                <a:cs typeface="+mn-cs"/>
              </a:rPr>
              <a:t> as a pure </a:t>
            </a:r>
            <a:r>
              <a:rPr lang="en-US" altLang="en-US" sz="1800" kern="1200" dirty="0">
                <a:solidFill>
                  <a:srgbClr val="000000"/>
                </a:solidFill>
                <a:latin typeface="Consolas" panose="020B0609020204030204" pitchFamily="49" charset="0"/>
                <a:ea typeface="+mn-ea"/>
                <a:cs typeface="+mn-cs"/>
              </a:rPr>
              <a:t>virtual</a:t>
            </a:r>
            <a:r>
              <a:rPr lang="en-US" altLang="en-US" sz="1800" kern="1200" dirty="0">
                <a:solidFill>
                  <a:srgbClr val="000000"/>
                </a:solidFill>
                <a:latin typeface="Arial (Body)"/>
                <a:ea typeface="+mn-ea"/>
                <a:cs typeface="+mn-cs"/>
              </a:rPr>
              <a:t> function in </a:t>
            </a:r>
            <a:r>
              <a:rPr lang="en-US" altLang="en-US" sz="1800" kern="1200" dirty="0">
                <a:solidFill>
                  <a:srgbClr val="000000"/>
                </a:solidFill>
                <a:latin typeface="Consolas" panose="020B0609020204030204" pitchFamily="49" charset="0"/>
                <a:ea typeface="+mn-ea"/>
                <a:cs typeface="+mn-cs"/>
              </a:rPr>
              <a:t>Employee</a:t>
            </a:r>
            <a:r>
              <a:rPr lang="en-US" altLang="en-US" sz="1800" kern="1200" dirty="0">
                <a:solidFill>
                  <a:srgbClr val="000000"/>
                </a:solidFill>
                <a:latin typeface="Arial (Body)"/>
                <a:ea typeface="+mn-ea"/>
                <a:cs typeface="+mn-cs"/>
              </a:rPr>
              <a:t> forces every direct concrete derived class of </a:t>
            </a:r>
            <a:r>
              <a:rPr lang="en-US" altLang="en-US" sz="1800" kern="1200" dirty="0">
                <a:solidFill>
                  <a:srgbClr val="000000"/>
                </a:solidFill>
                <a:latin typeface="Consolas" panose="020B0609020204030204" pitchFamily="49" charset="0"/>
                <a:ea typeface="+mn-ea"/>
                <a:cs typeface="+mn-cs"/>
              </a:rPr>
              <a:t>Employee</a:t>
            </a:r>
            <a:r>
              <a:rPr lang="en-US" altLang="en-US" sz="1800" kern="1200" dirty="0">
                <a:solidFill>
                  <a:srgbClr val="000000"/>
                </a:solidFill>
                <a:latin typeface="Arial (Body)"/>
                <a:ea typeface="+mn-ea"/>
                <a:cs typeface="+mn-cs"/>
              </a:rPr>
              <a:t> to override </a:t>
            </a:r>
            <a:r>
              <a:rPr lang="en-US" altLang="en-US" sz="1800" kern="1200" dirty="0">
                <a:solidFill>
                  <a:srgbClr val="000000"/>
                </a:solidFill>
                <a:latin typeface="Consolas" panose="020B0609020204030204" pitchFamily="49" charset="0"/>
                <a:ea typeface="+mn-ea"/>
                <a:cs typeface="+mn-cs"/>
              </a:rPr>
              <a:t>earnings</a:t>
            </a:r>
            <a:r>
              <a:rPr lang="en-US" altLang="en-US" sz="18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Enables the hierarchy designer to demand that each derived class provide an appropriate pay calculation, if indeed that derived class is to be concrete.</a:t>
            </a:r>
          </a:p>
        </p:txBody>
      </p:sp>
    </p:spTree>
    <p:extLst>
      <p:ext uri="{BB962C8B-B14F-4D97-AF65-F5344CB8AC3E}">
        <p14:creationId xmlns:p14="http://schemas.microsoft.com/office/powerpoint/2010/main" val="39720953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12.7.1 Creating Abstract Base Class </a:t>
            </a:r>
            <a:r>
              <a:rPr lang="en-US" kern="1200" dirty="0" smtClean="0">
                <a:latin typeface="Consolas" panose="020B0609020204030204" pitchFamily="49" charset="0"/>
                <a:ea typeface="+mj-ea"/>
              </a:rPr>
              <a:t>Employee</a:t>
            </a:r>
            <a:r>
              <a:rPr lang="en-US"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(3 of 6)</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26267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Function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in class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returns the first name, last name and social security number of the employee.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Function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could also call </a:t>
            </a:r>
            <a:r>
              <a:rPr lang="en-US" altLang="en-US" sz="2400" kern="1200" dirty="0">
                <a:solidFill>
                  <a:srgbClr val="000000"/>
                </a:solidFill>
                <a:latin typeface="Consolas" panose="020B0609020204030204" pitchFamily="49" charset="0"/>
                <a:ea typeface="+mn-ea"/>
                <a:cs typeface="+mn-cs"/>
              </a:rPr>
              <a:t>earnings</a:t>
            </a:r>
            <a:r>
              <a:rPr lang="en-US" altLang="en-US" sz="2400" kern="1200" dirty="0">
                <a:solidFill>
                  <a:srgbClr val="000000"/>
                </a:solidFill>
                <a:latin typeface="Arial (Body)"/>
                <a:ea typeface="+mn-ea"/>
                <a:cs typeface="+mn-cs"/>
              </a:rPr>
              <a:t>, even though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is a pure-</a:t>
            </a:r>
            <a:r>
              <a:rPr lang="en-US" altLang="en-US" sz="2400" kern="1200" dirty="0">
                <a:solidFill>
                  <a:srgbClr val="000000"/>
                </a:solidFill>
                <a:latin typeface="Consolas" panose="020B0609020204030204" pitchFamily="49" charset="0"/>
                <a:ea typeface="+mn-ea"/>
                <a:cs typeface="+mn-cs"/>
              </a:rPr>
              <a:t>virtual</a:t>
            </a:r>
            <a:r>
              <a:rPr lang="en-US" altLang="en-US" sz="2400" kern="1200" dirty="0">
                <a:solidFill>
                  <a:srgbClr val="000000"/>
                </a:solidFill>
                <a:latin typeface="Arial (Body)"/>
                <a:ea typeface="+mn-ea"/>
                <a:cs typeface="+mn-cs"/>
              </a:rPr>
              <a:t> function in class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because each concrete class is guaranteed to have an implementation of </a:t>
            </a:r>
            <a:r>
              <a:rPr lang="en-US" altLang="en-US" sz="2400" kern="1200" dirty="0" smtClean="0">
                <a:solidFill>
                  <a:srgbClr val="000000"/>
                </a:solidFill>
                <a:latin typeface="Consolas" panose="020B0609020204030204" pitchFamily="49" charset="0"/>
                <a:ea typeface="+mn-ea"/>
                <a:cs typeface="+mn-cs"/>
              </a:rPr>
              <a:t>earnings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diagram in </a:t>
            </a:r>
            <a:r>
              <a:rPr lang="en-US" altLang="en-US" sz="2400" kern="1200" dirty="0" smtClean="0">
                <a:solidFill>
                  <a:srgbClr val="000000"/>
                </a:solidFill>
                <a:latin typeface="Arial (Body)"/>
                <a:ea typeface="+mn-ea"/>
                <a:cs typeface="+mn-cs"/>
              </a:rPr>
              <a:t>Figure 12.8 </a:t>
            </a:r>
            <a:r>
              <a:rPr lang="en-US" altLang="en-US" sz="2400" kern="1200" dirty="0">
                <a:solidFill>
                  <a:srgbClr val="000000"/>
                </a:solidFill>
                <a:latin typeface="Arial (Body)"/>
                <a:ea typeface="+mn-ea"/>
                <a:cs typeface="+mn-cs"/>
              </a:rPr>
              <a:t>shows each of the five classes in the hierarchy down the left side and functions </a:t>
            </a:r>
            <a:r>
              <a:rPr lang="en-US" altLang="en-US" sz="2400" kern="1200" dirty="0">
                <a:solidFill>
                  <a:srgbClr val="000000"/>
                </a:solidFill>
                <a:latin typeface="Consolas" panose="020B0609020204030204" pitchFamily="49" charset="0"/>
                <a:ea typeface="+mn-ea"/>
                <a:cs typeface="+mn-cs"/>
              </a:rPr>
              <a:t>earnings</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across the top.</a:t>
            </a:r>
          </a:p>
        </p:txBody>
      </p:sp>
    </p:spTree>
    <p:extLst>
      <p:ext uri="{BB962C8B-B14F-4D97-AF65-F5344CB8AC3E}">
        <p14:creationId xmlns:p14="http://schemas.microsoft.com/office/powerpoint/2010/main" val="11740699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12.7.1 Creating Abstract Base Class </a:t>
            </a:r>
            <a:r>
              <a:rPr lang="en-US" kern="1200" dirty="0" smtClean="0">
                <a:latin typeface="Consolas" panose="020B0609020204030204" pitchFamily="49" charset="0"/>
                <a:ea typeface="+mj-ea"/>
              </a:rPr>
              <a:t>Employee</a:t>
            </a:r>
            <a:r>
              <a:rPr lang="en-US"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(4 of 6)</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For each class, the diagram shows the desired results of each function.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Italic text represents where the values from a particular object are used in the </a:t>
            </a:r>
            <a:r>
              <a:rPr lang="en-US" altLang="en-US" sz="2400" kern="1200" dirty="0">
                <a:solidFill>
                  <a:srgbClr val="000000"/>
                </a:solidFill>
                <a:latin typeface="Consolas" panose="020B0609020204030204" pitchFamily="49" charset="0"/>
                <a:ea typeface="+mn-ea"/>
                <a:cs typeface="+mn-cs"/>
              </a:rPr>
              <a:t>earnings</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functions.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Class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specifies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0</a:t>
            </a:r>
            <a:r>
              <a:rPr lang="en-US" altLang="en-US" sz="2400" kern="1200" dirty="0">
                <a:solidFill>
                  <a:srgbClr val="000000"/>
                </a:solidFill>
                <a:latin typeface="Arial (Body)"/>
                <a:ea typeface="+mn-ea"/>
                <a:cs typeface="+mn-cs"/>
              </a:rPr>
              <a:t>” for function </a:t>
            </a:r>
            <a:r>
              <a:rPr lang="en-US" altLang="en-US" sz="2400" kern="1200" dirty="0">
                <a:solidFill>
                  <a:srgbClr val="000000"/>
                </a:solidFill>
                <a:latin typeface="Consolas" panose="020B0609020204030204" pitchFamily="49" charset="0"/>
                <a:ea typeface="+mn-ea"/>
                <a:cs typeface="+mn-cs"/>
              </a:rPr>
              <a:t>earnings</a:t>
            </a:r>
            <a:r>
              <a:rPr lang="en-US" altLang="en-US" sz="2400" kern="1200" dirty="0">
                <a:solidFill>
                  <a:srgbClr val="000000"/>
                </a:solidFill>
                <a:latin typeface="Arial (Body)"/>
                <a:ea typeface="+mn-ea"/>
                <a:cs typeface="+mn-cs"/>
              </a:rPr>
              <a:t> to indicate that this is a pure </a:t>
            </a:r>
            <a:r>
              <a:rPr lang="en-US" altLang="en-US" sz="2400" kern="1200" dirty="0">
                <a:solidFill>
                  <a:srgbClr val="000000"/>
                </a:solidFill>
                <a:latin typeface="Consolas" panose="020B0609020204030204" pitchFamily="49" charset="0"/>
                <a:ea typeface="+mn-ea"/>
                <a:cs typeface="+mn-cs"/>
              </a:rPr>
              <a:t>virtual</a:t>
            </a:r>
            <a:r>
              <a:rPr lang="en-US" altLang="en-US" sz="2400" kern="1200" dirty="0">
                <a:solidFill>
                  <a:srgbClr val="000000"/>
                </a:solidFill>
                <a:latin typeface="Arial (Body)"/>
                <a:ea typeface="+mn-ea"/>
                <a:cs typeface="+mn-cs"/>
              </a:rPr>
              <a:t> function.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Each derived class overrides this function to provide an appropriate implementation.</a:t>
            </a:r>
          </a:p>
        </p:txBody>
      </p:sp>
    </p:spTree>
    <p:extLst>
      <p:ext uri="{BB962C8B-B14F-4D97-AF65-F5344CB8AC3E}">
        <p14:creationId xmlns:p14="http://schemas.microsoft.com/office/powerpoint/2010/main" val="27273223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smtClean="0"/>
              <a:t>Figure </a:t>
            </a:r>
            <a:r>
              <a:rPr lang="en-US" dirty="0"/>
              <a:t>12.8 </a:t>
            </a:r>
            <a:r>
              <a:rPr lang="en-US" dirty="0" smtClean="0"/>
              <a:t>Polymorphic </a:t>
            </a:r>
            <a:r>
              <a:rPr lang="en-US" dirty="0"/>
              <a:t>interface for the </a:t>
            </a:r>
            <a:r>
              <a:rPr lang="en-US" dirty="0">
                <a:latin typeface="Consolas" panose="020B0609020204030204" pitchFamily="49" charset="0"/>
              </a:rPr>
              <a:t>Employee</a:t>
            </a:r>
            <a:r>
              <a:rPr lang="en-US" dirty="0"/>
              <a:t> hierarchy </a:t>
            </a:r>
            <a:r>
              <a:rPr lang="en-US" dirty="0" smtClean="0"/>
              <a:t>classes</a:t>
            </a:r>
            <a:endParaRPr lang="en-US" dirty="0">
              <a:latin typeface="Times New Roman" panose="02020603050405020304" pitchFamily="18" charset="0"/>
            </a:endParaRPr>
          </a:p>
        </p:txBody>
      </p:sp>
      <p:pic>
        <p:nvPicPr>
          <p:cNvPr id="3" name="Picture 2" descr="A table has 4 row s and 2 columns. The columns have the following headings from left to right. Earnings, to String. The row entries are as follows. Line 1. Employee. Earnings, = 0. To String, first Name last Name social security number, S S N. Line 2. Salaried Employee. earnings, weekly Salary. To String, salaried employee, first Name last Name, social security number, S S N, weekly salary, weekly Salary. Line 3. Commission Employee. earnings, commission Rate asterisk gross Sales. To String, commission employee, first Name last Name, social security number, S S N, gross sales, gross Sales, commission rate, commission Rate. Line 4. Base Plus Commission Employee. earnings, commission Rate asterisk gross Sales, + base Salary. To String, base salaried commission employee, first Name last Name, social security number, S S N, gross sales, gross Sales, commission rate, commission Rate; base salary, base Salar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694" y="1861233"/>
            <a:ext cx="6660612" cy="4185844"/>
          </a:xfrm>
          <a:prstGeom prst="rect">
            <a:avLst/>
          </a:prstGeom>
        </p:spPr>
      </p:pic>
    </p:spTree>
    <p:extLst>
      <p:ext uri="{BB962C8B-B14F-4D97-AF65-F5344CB8AC3E}">
        <p14:creationId xmlns:p14="http://schemas.microsoft.com/office/powerpoint/2010/main" val="34992642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12.7.1 Creating Abstract Base Class </a:t>
            </a:r>
            <a:r>
              <a:rPr lang="en-US" kern="1200" dirty="0" smtClean="0">
                <a:latin typeface="Consolas" panose="020B0609020204030204" pitchFamily="49" charset="0"/>
                <a:ea typeface="+mj-ea"/>
              </a:rPr>
              <a:t>Employee</a:t>
            </a:r>
            <a:r>
              <a:rPr lang="en-US" sz="3200"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(5 of 6)</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Class </a:t>
            </a:r>
            <a:r>
              <a:rPr lang="en-US" sz="2400" kern="1200" dirty="0">
                <a:solidFill>
                  <a:srgbClr val="000000"/>
                </a:solidFill>
                <a:latin typeface="Consolas" panose="020B0609020204030204" pitchFamily="49" charset="0"/>
                <a:ea typeface="+mn-ea"/>
                <a:cs typeface="+mn-cs"/>
              </a:rPr>
              <a:t>Employee</a:t>
            </a:r>
            <a:r>
              <a:rPr lang="en-US" sz="2400" kern="1200" dirty="0">
                <a:solidFill>
                  <a:srgbClr val="000000"/>
                </a:solidFill>
                <a:latin typeface="+mn-lt"/>
                <a:ea typeface="+mn-ea"/>
                <a:cs typeface="+mn-cs"/>
              </a:rPr>
              <a:t>’s header</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Figure</a:t>
            </a:r>
            <a:r>
              <a:rPr lang="en-US" sz="2400" kern="1200" dirty="0">
                <a:solidFill>
                  <a:srgbClr val="000000"/>
                </a:solidFill>
                <a:latin typeface="Arial (Body)"/>
                <a:ea typeface="+mn-ea"/>
                <a:cs typeface="+mn-cs"/>
              </a:rPr>
              <a:t> 12.9).</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a:t>
            </a:r>
            <a:r>
              <a:rPr lang="en-US" sz="2400" kern="1200" dirty="0">
                <a:solidFill>
                  <a:srgbClr val="000000"/>
                </a:solidFill>
                <a:latin typeface="Consolas" panose="020B0609020204030204" pitchFamily="49" charset="0"/>
                <a:ea typeface="+mn-ea"/>
                <a:cs typeface="+mn-cs"/>
              </a:rPr>
              <a:t>public</a:t>
            </a:r>
            <a:r>
              <a:rPr lang="en-US" sz="2400" kern="1200" dirty="0">
                <a:solidFill>
                  <a:srgbClr val="000000"/>
                </a:solidFill>
                <a:latin typeface="Arial (Body)"/>
                <a:ea typeface="+mn-ea"/>
                <a:cs typeface="+mn-cs"/>
              </a:rPr>
              <a:t> member functions </a:t>
            </a:r>
            <a:r>
              <a:rPr lang="en-US" sz="2400" kern="1200" dirty="0" smtClean="0">
                <a:solidFill>
                  <a:srgbClr val="000000"/>
                </a:solidFill>
                <a:latin typeface="Arial (Body)"/>
                <a:ea typeface="+mn-ea"/>
                <a:cs typeface="+mn-cs"/>
              </a:rPr>
              <a:t>include</a:t>
            </a:r>
            <a:endParaRPr lang="en-US" sz="24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a constructor that takes the first name, last name and social security number as arguments</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a </a:t>
            </a:r>
            <a:r>
              <a:rPr lang="en-US" sz="2400" kern="1200" dirty="0">
                <a:solidFill>
                  <a:srgbClr val="000000"/>
                </a:solidFill>
                <a:latin typeface="Consolas" panose="020B0609020204030204" pitchFamily="49" charset="0"/>
                <a:ea typeface="+mn-ea"/>
                <a:cs typeface="+mn-cs"/>
              </a:rPr>
              <a:t>default</a:t>
            </a:r>
            <a:r>
              <a:rPr lang="en-US" sz="2400" kern="1200" dirty="0">
                <a:solidFill>
                  <a:srgbClr val="000000"/>
                </a:solidFill>
                <a:latin typeface="Arial (Body)"/>
                <a:ea typeface="+mn-ea"/>
                <a:cs typeface="+mn-cs"/>
              </a:rPr>
              <a:t> virtual destructor</a:t>
            </a:r>
          </a:p>
          <a:p>
            <a:pPr marL="741553" lvl="1" indent="-284353" fontAlgn="base">
              <a:spcAft>
                <a:spcPct val="0"/>
              </a:spcAft>
              <a:buFont typeface="Arial" panose="020B0604020202020204" pitchFamily="34" charset="0"/>
              <a:buChar char="–"/>
              <a:defRPr/>
            </a:pPr>
            <a:r>
              <a:rPr lang="en-US" sz="2400" b="1" kern="1200" dirty="0">
                <a:solidFill>
                  <a:srgbClr val="000000"/>
                </a:solidFill>
                <a:latin typeface="Arial (Body)"/>
                <a:ea typeface="+mn-ea"/>
                <a:cs typeface="+mn-cs"/>
              </a:rPr>
              <a:t>set </a:t>
            </a:r>
            <a:r>
              <a:rPr lang="en-US" sz="2400" kern="1200" dirty="0">
                <a:solidFill>
                  <a:srgbClr val="000000"/>
                </a:solidFill>
                <a:latin typeface="Arial (Body)"/>
                <a:ea typeface="+mn-ea"/>
                <a:cs typeface="+mn-cs"/>
              </a:rPr>
              <a:t>functions for first name, last name and social security number</a:t>
            </a:r>
          </a:p>
          <a:p>
            <a:pPr marL="741553" lvl="1" indent="-284353" fontAlgn="base">
              <a:spcAft>
                <a:spcPct val="0"/>
              </a:spcAft>
              <a:buFont typeface="Arial" panose="020B0604020202020204" pitchFamily="34" charset="0"/>
              <a:buChar char="–"/>
              <a:defRPr/>
            </a:pPr>
            <a:r>
              <a:rPr lang="en-US" sz="2400" b="1" kern="1200" dirty="0">
                <a:solidFill>
                  <a:srgbClr val="000000"/>
                </a:solidFill>
                <a:latin typeface="Arial (Body)"/>
                <a:ea typeface="+mn-ea"/>
                <a:cs typeface="+mn-cs"/>
              </a:rPr>
              <a:t>get </a:t>
            </a:r>
            <a:r>
              <a:rPr lang="en-US" sz="2400" kern="1200" dirty="0">
                <a:solidFill>
                  <a:srgbClr val="000000"/>
                </a:solidFill>
                <a:latin typeface="Arial (Body)"/>
                <a:ea typeface="+mn-ea"/>
                <a:cs typeface="+mn-cs"/>
              </a:rPr>
              <a:t>functions for first name, last name and social security </a:t>
            </a:r>
            <a:r>
              <a:rPr lang="en-US" sz="2400" kern="1200" dirty="0" smtClean="0">
                <a:solidFill>
                  <a:srgbClr val="000000"/>
                </a:solidFill>
                <a:latin typeface="Arial (Body)"/>
                <a:ea typeface="+mn-ea"/>
                <a:cs typeface="+mn-cs"/>
              </a:rPr>
              <a:t>number</a:t>
            </a:r>
            <a:endParaRPr lang="en-US" sz="24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pure </a:t>
            </a:r>
            <a:r>
              <a:rPr lang="en-US" sz="2400" kern="1200" dirty="0">
                <a:solidFill>
                  <a:srgbClr val="000000"/>
                </a:solidFill>
                <a:latin typeface="Consolas" panose="020B0609020204030204" pitchFamily="49" charset="0"/>
                <a:ea typeface="+mn-ea"/>
                <a:cs typeface="+mn-cs"/>
              </a:rPr>
              <a:t>virtual</a:t>
            </a:r>
            <a:r>
              <a:rPr lang="en-US" sz="2400" kern="1200" dirty="0">
                <a:solidFill>
                  <a:srgbClr val="000000"/>
                </a:solidFill>
                <a:latin typeface="Arial (Body)"/>
                <a:ea typeface="+mn-ea"/>
                <a:cs typeface="+mn-cs"/>
              </a:rPr>
              <a:t> function </a:t>
            </a:r>
            <a:r>
              <a:rPr lang="en-US" sz="2400" kern="1200" dirty="0">
                <a:solidFill>
                  <a:srgbClr val="000000"/>
                </a:solidFill>
                <a:latin typeface="Consolas" panose="020B0609020204030204" pitchFamily="49" charset="0"/>
                <a:ea typeface="+mn-ea"/>
                <a:cs typeface="+mn-cs"/>
              </a:rPr>
              <a:t>earnings</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Consolas" panose="020B0609020204030204" pitchFamily="49" charset="0"/>
                <a:ea typeface="+mn-ea"/>
                <a:cs typeface="+mn-cs"/>
              </a:rPr>
              <a:t>virtual</a:t>
            </a:r>
            <a:r>
              <a:rPr lang="en-US" sz="2400" kern="1200" dirty="0">
                <a:solidFill>
                  <a:srgbClr val="000000"/>
                </a:solidFill>
                <a:latin typeface="Arial (Body)"/>
                <a:ea typeface="+mn-ea"/>
                <a:cs typeface="+mn-cs"/>
              </a:rPr>
              <a:t> function </a:t>
            </a:r>
            <a:r>
              <a:rPr lang="en-US" sz="2400" kern="1200" dirty="0" smtClean="0">
                <a:solidFill>
                  <a:srgbClr val="000000"/>
                </a:solidFill>
                <a:latin typeface="Consolas" panose="020B0609020204030204" pitchFamily="49" charset="0"/>
                <a:ea typeface="+mn-ea"/>
                <a:cs typeface="+mn-cs"/>
              </a:rPr>
              <a:t>toString</a:t>
            </a:r>
            <a:endParaRPr lang="en-US" sz="2400" kern="1200" dirty="0">
              <a:solidFill>
                <a:srgbClr val="000000"/>
              </a:solidFill>
              <a:latin typeface="Consolas" panose="020B0609020204030204" pitchFamily="49" charset="0"/>
              <a:ea typeface="+mn-ea"/>
              <a:cs typeface="+mn-cs"/>
            </a:endParaRPr>
          </a:p>
        </p:txBody>
      </p:sp>
    </p:spTree>
    <p:extLst>
      <p:ext uri="{BB962C8B-B14F-4D97-AF65-F5344CB8AC3E}">
        <p14:creationId xmlns:p14="http://schemas.microsoft.com/office/powerpoint/2010/main" val="8661433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7191829" cy="1231076"/>
          </a:xfrm>
        </p:spPr>
        <p:txBody>
          <a:bodyPr wrap="square" tIns="91425" anchor="b">
            <a:spAutoFit/>
          </a:bodyPr>
          <a:lstStyle/>
          <a:p>
            <a:r>
              <a:rPr lang="en-US" dirty="0" smtClean="0">
                <a:latin typeface="Times New Roman" panose="02020603050405020304" pitchFamily="18" charset="0"/>
                <a:cs typeface="Times New Roman" panose="02020603050405020304" pitchFamily="18" charset="0"/>
              </a:rPr>
              <a:t>Figure 12.9 </a:t>
            </a:r>
            <a:r>
              <a:rPr lang="en-US" dirty="0" smtClean="0">
                <a:latin typeface="Consolas" panose="020B0609020204030204" pitchFamily="49" charset="0"/>
                <a:cs typeface="Times New Roman" panose="02020603050405020304" pitchFamily="18" charset="0"/>
              </a:rPr>
              <a:t>Employee</a:t>
            </a:r>
            <a:r>
              <a:rPr lang="en-US" dirty="0" smtClean="0">
                <a:latin typeface="Times New Roman" panose="02020603050405020304" pitchFamily="18" charset="0"/>
                <a:cs typeface="Times New Roman" panose="02020603050405020304" pitchFamily="18" charset="0"/>
              </a:rPr>
              <a:t> Abstract Base Class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pic>
        <p:nvPicPr>
          <p:cNvPr id="3" name="Picture 2" descr="Computer code has 31 lines. The lines read as follows. Line 1. forward slash forward slash F i g period 12 period 9 colon Employee period h. Line 2. forward slash forward slash Employee abstract base class period. Line 3. hash if n d e f EMPLOYEE underscore H. Line 4. hash define EMPLOYEE underscore H. Line 5. blank. Line 6. hash include left angle bracket string right angle bracket forward slash forward slash C plus plus standard string class. Line 7. blank. Line 8. class Employee left brace. Line 9. public colon. Line 10, indented once. Employee left parenthesis c o n s t, s t d colon colon string ampersand comma c o n s t, s t d colon colon string ampersand comma c o n s t, s t d colon colon string ampersand right parenthesis semicolon. Line 11, indented once. virtual tilde Employee left parenthesis right parenthesis equals default semicolon forward slash forward slash compiler generates virtual destructor. Line 12. blank. Line 13, indented once. void set First Name left parenthesis c o n s t, s t d colon colon string ampersand right parenthesis semicolon forward slash forward slash set first name. Line 14, indented once. s t d colon colon string get First Name left parenthesis right parenthesis c o n s t semicolon forward slash forward slash return first name. Line 15. blank. Line 16, indented once. void set Last Name left parenthesis c o n s t, s t d colon colon string ampersand right parenthesis semicolon forward slash forward slash set last name. Line 17, indented once. s t d colon colon string get Last Name left parenthesis right parenthesis c o n s t semicolon forward slash forward slash return last name. Line 18. blank. Line 19, indented once. void set Social Security Number left parenthesis c o n s t, s t d colon colon string ampersand right parenthesis semicolon forward slash forward slash set S S N. Line 20, indented once. s t d colon colon string get Social Security Number left parenthesis right parenthesis c o n s t semicolon forward slash forward slash return S S 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086" y="1664679"/>
            <a:ext cx="7617829" cy="4052474"/>
          </a:xfrm>
          <a:prstGeom prst="rect">
            <a:avLst/>
          </a:prstGeom>
        </p:spPr>
      </p:pic>
    </p:spTree>
    <p:extLst>
      <p:ext uri="{BB962C8B-B14F-4D97-AF65-F5344CB8AC3E}">
        <p14:creationId xmlns:p14="http://schemas.microsoft.com/office/powerpoint/2010/main" val="42730920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7438571" cy="1231076"/>
          </a:xfrm>
        </p:spPr>
        <p:txBody>
          <a:bodyPr wrap="square" tIns="91425" anchor="b">
            <a:spAutoFit/>
          </a:bodyPr>
          <a:lstStyle/>
          <a:p>
            <a:r>
              <a:rPr lang="en-US" dirty="0"/>
              <a:t>Figure 12.9 </a:t>
            </a:r>
            <a:r>
              <a:rPr lang="en-US" dirty="0">
                <a:latin typeface="Consolas" panose="020B0609020204030204" pitchFamily="49" charset="0"/>
              </a:rPr>
              <a:t>Employee</a:t>
            </a:r>
            <a:r>
              <a:rPr lang="en-US" dirty="0"/>
              <a:t> </a:t>
            </a:r>
            <a:r>
              <a:rPr lang="en-US" dirty="0" smtClean="0"/>
              <a:t>Abstract Base Class </a:t>
            </a:r>
            <a:r>
              <a:rPr lang="en-US" sz="2000" b="0" dirty="0" smtClean="0"/>
              <a:t>(2 </a:t>
            </a:r>
            <a:r>
              <a:rPr lang="en-US" sz="2000" b="0" dirty="0"/>
              <a:t>of 2)</a:t>
            </a:r>
            <a:endParaRPr lang="en-US" dirty="0">
              <a:latin typeface="Times New Roman" panose="02020603050405020304" pitchFamily="18" charset="0"/>
            </a:endParaRPr>
          </a:p>
        </p:txBody>
      </p:sp>
      <p:pic>
        <p:nvPicPr>
          <p:cNvPr id="3" name="Picture 2" descr="The code continues. Line 21. blank. Line 22, indented once. forward slash forward slash pure virtual function makes Employee an abstract base class. Line 23, indented once. virtual double earnings left parenthesis right parenthesis c o n s t equals 0 semicolon forward slash forward slash pure virtual. Line 24, indented once. virtual s t d colon colon string to String left parenthesis right parenthesis c o n s t semicolon forward slash forward slash virtual. Lines 22 to 24 are highlighted. Line 25. private colon. Line 26, indented once. s t d colon colon string first Name semicolon. Line 27, indented once. s t d colon colon string last Name semicolon. Line 28, indented once. s t d colon colon string social Security Number semicolon. Line 29. right brace semicolon. Line 30. blank. Line 31. hash end if forward slash forward slash EMPLOYEE underscore 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93" y="2197610"/>
            <a:ext cx="8006414" cy="2407360"/>
          </a:xfrm>
          <a:prstGeom prst="rect">
            <a:avLst/>
          </a:prstGeom>
        </p:spPr>
      </p:pic>
    </p:spTree>
    <p:extLst>
      <p:ext uri="{BB962C8B-B14F-4D97-AF65-F5344CB8AC3E}">
        <p14:creationId xmlns:p14="http://schemas.microsoft.com/office/powerpoint/2010/main" val="1583429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Outline </a:t>
            </a:r>
            <a:r>
              <a:rPr lang="en-US" sz="2000" b="0" dirty="0" smtClean="0"/>
              <a:t>(4 </a:t>
            </a:r>
            <a:r>
              <a:rPr lang="en-US" sz="2000" b="0" dirty="0"/>
              <a:t>of </a:t>
            </a:r>
            <a:r>
              <a:rPr lang="en-US" sz="2000" b="0" dirty="0" smtClean="0"/>
              <a:t>4)</a:t>
            </a:r>
            <a:endParaRPr lang="en-US" dirty="0"/>
          </a:p>
        </p:txBody>
      </p:sp>
      <p:sp>
        <p:nvSpPr>
          <p:cNvPr id="3" name="Text Placeholder 2"/>
          <p:cNvSpPr>
            <a:spLocks noGrp="1"/>
          </p:cNvSpPr>
          <p:nvPr>
            <p:ph type="body" idx="1"/>
          </p:nvPr>
        </p:nvSpPr>
        <p:spPr/>
        <p:txBody>
          <a:bodyPr/>
          <a:lstStyle/>
          <a:p>
            <a:pPr marL="741600" lvl="1" indent="-284400">
              <a:buNone/>
            </a:pPr>
            <a:r>
              <a:rPr lang="en-US" sz="2400" dirty="0">
                <a:solidFill>
                  <a:schemeClr val="tx2"/>
                </a:solidFill>
                <a:latin typeface="+mn-lt"/>
              </a:rPr>
              <a:t>12.7.3</a:t>
            </a:r>
            <a:r>
              <a:rPr lang="en-US" sz="2400" dirty="0">
                <a:latin typeface="+mn-lt"/>
              </a:rPr>
              <a:t> Creating Concrete Derived Class </a:t>
            </a:r>
            <a:r>
              <a:rPr lang="en-US" sz="2400" dirty="0">
                <a:latin typeface="Consolas" panose="020B0609020204030204" pitchFamily="49" charset="0"/>
              </a:rPr>
              <a:t>CommissionEmployee</a:t>
            </a:r>
          </a:p>
          <a:p>
            <a:pPr marL="741600" lvl="1" indent="-284400">
              <a:buNone/>
            </a:pPr>
            <a:r>
              <a:rPr lang="en-US" sz="2400" dirty="0">
                <a:solidFill>
                  <a:schemeClr val="tx2"/>
                </a:solidFill>
                <a:latin typeface="+mn-lt"/>
              </a:rPr>
              <a:t>12.7.4</a:t>
            </a:r>
            <a:r>
              <a:rPr lang="en-US" sz="2400" dirty="0">
                <a:latin typeface="+mn-lt"/>
              </a:rPr>
              <a:t> Creating Indirect Concrete Derived Class </a:t>
            </a:r>
            <a:r>
              <a:rPr lang="en-US" sz="2400" dirty="0">
                <a:latin typeface="Consolas" panose="020B0609020204030204" pitchFamily="49" charset="0"/>
              </a:rPr>
              <a:t>BasePlusCommission-Employee</a:t>
            </a:r>
          </a:p>
          <a:p>
            <a:pPr marL="741600" lvl="1" indent="-284400">
              <a:buNone/>
            </a:pPr>
            <a:r>
              <a:rPr lang="en-US" sz="2400" dirty="0">
                <a:solidFill>
                  <a:schemeClr val="tx2"/>
                </a:solidFill>
                <a:latin typeface="+mn-lt"/>
              </a:rPr>
              <a:t>12.7.5</a:t>
            </a:r>
            <a:r>
              <a:rPr lang="en-US" sz="2400" dirty="0">
                <a:latin typeface="+mn-lt"/>
              </a:rPr>
              <a:t> </a:t>
            </a:r>
            <a:r>
              <a:rPr lang="en-US" sz="2400" dirty="0" smtClean="0">
                <a:latin typeface="+mn-lt"/>
              </a:rPr>
              <a:t>Demonstrating </a:t>
            </a:r>
            <a:r>
              <a:rPr lang="en-US" sz="2400" dirty="0">
                <a:latin typeface="+mn-lt"/>
              </a:rPr>
              <a:t>Polymorphic </a:t>
            </a:r>
            <a:r>
              <a:rPr lang="en-US" sz="2400" dirty="0" smtClean="0">
                <a:latin typeface="+mn-lt"/>
              </a:rPr>
              <a:t>Processing</a:t>
            </a:r>
          </a:p>
          <a:p>
            <a:pPr marL="711200" indent="-711200">
              <a:buNone/>
              <a:tabLst>
                <a:tab pos="711200" algn="l"/>
              </a:tabLst>
            </a:pPr>
            <a:r>
              <a:rPr lang="en-US" sz="2400" b="1" dirty="0">
                <a:solidFill>
                  <a:schemeClr val="tx2"/>
                </a:solidFill>
                <a:latin typeface="+mn-lt"/>
              </a:rPr>
              <a:t>12.8</a:t>
            </a:r>
            <a:r>
              <a:rPr lang="en-US" sz="2400" b="1" dirty="0">
                <a:latin typeface="+mn-lt"/>
              </a:rPr>
              <a:t> </a:t>
            </a:r>
            <a:r>
              <a:rPr lang="en-US" sz="2400" dirty="0">
                <a:latin typeface="+mn-lt"/>
              </a:rPr>
              <a:t>(Optional) Polymorphism, </a:t>
            </a:r>
            <a:r>
              <a:rPr lang="en-US" sz="2400" dirty="0" smtClean="0">
                <a:latin typeface="+mn-lt"/>
              </a:rPr>
              <a:t>Virtual Functions </a:t>
            </a:r>
            <a:r>
              <a:rPr lang="en-US" sz="2400" dirty="0">
                <a:latin typeface="+mn-lt"/>
              </a:rPr>
              <a:t>and Dynamic </a:t>
            </a:r>
            <a:r>
              <a:rPr lang="en-US" sz="2400" dirty="0" smtClean="0">
                <a:latin typeface="+mn-lt"/>
              </a:rPr>
              <a:t>Binding “Under </a:t>
            </a:r>
            <a:r>
              <a:rPr lang="en-US" sz="2400" dirty="0">
                <a:latin typeface="+mn-lt"/>
              </a:rPr>
              <a:t>the Hood</a:t>
            </a:r>
            <a:r>
              <a:rPr lang="en-US" sz="2400" dirty="0" smtClean="0">
                <a:latin typeface="+mn-lt"/>
              </a:rPr>
              <a:t>”</a:t>
            </a:r>
          </a:p>
          <a:p>
            <a:pPr marL="711200" indent="-711200">
              <a:buNone/>
            </a:pPr>
            <a:r>
              <a:rPr lang="en-US" sz="2400" b="1" dirty="0">
                <a:solidFill>
                  <a:schemeClr val="tx2"/>
                </a:solidFill>
                <a:latin typeface="+mn-lt"/>
              </a:rPr>
              <a:t>12.9</a:t>
            </a:r>
            <a:r>
              <a:rPr lang="en-US" sz="2400" b="1" dirty="0">
                <a:latin typeface="+mn-lt"/>
              </a:rPr>
              <a:t> </a:t>
            </a:r>
            <a:r>
              <a:rPr lang="en-US" sz="2400" dirty="0">
                <a:latin typeface="+mn-lt"/>
              </a:rPr>
              <a:t>Case Study: Payroll System </a:t>
            </a:r>
            <a:r>
              <a:rPr lang="en-US" sz="2400" dirty="0" smtClean="0">
                <a:latin typeface="+mn-lt"/>
              </a:rPr>
              <a:t>Using Polymorphism </a:t>
            </a:r>
            <a:r>
              <a:rPr lang="en-US" sz="2400" dirty="0">
                <a:latin typeface="+mn-lt"/>
              </a:rPr>
              <a:t>and Runtime </a:t>
            </a:r>
            <a:r>
              <a:rPr lang="en-US" sz="2400" dirty="0" smtClean="0">
                <a:latin typeface="+mn-lt"/>
              </a:rPr>
              <a:t>Type Information </a:t>
            </a:r>
            <a:r>
              <a:rPr lang="en-US" sz="2400" dirty="0">
                <a:latin typeface="+mn-lt"/>
              </a:rPr>
              <a:t>with </a:t>
            </a:r>
            <a:r>
              <a:rPr lang="en-US" sz="2400" dirty="0" smtClean="0">
                <a:latin typeface="+mn-lt"/>
              </a:rPr>
              <a:t>Downcasting, </a:t>
            </a:r>
            <a:r>
              <a:rPr lang="en-US" sz="2400" dirty="0" smtClean="0">
                <a:latin typeface="Consolas" panose="020B0609020204030204" pitchFamily="49" charset="0"/>
              </a:rPr>
              <a:t>dynamic_cast</a:t>
            </a:r>
            <a:r>
              <a:rPr lang="en-US" sz="2400" dirty="0">
                <a:latin typeface="+mn-lt"/>
              </a:rPr>
              <a:t>, </a:t>
            </a:r>
            <a:r>
              <a:rPr lang="en-US" sz="2400" dirty="0">
                <a:latin typeface="Consolas" panose="020B0609020204030204" pitchFamily="49" charset="0"/>
              </a:rPr>
              <a:t>typeid</a:t>
            </a:r>
            <a:r>
              <a:rPr lang="en-US" sz="2400" dirty="0">
                <a:latin typeface="+mn-lt"/>
              </a:rPr>
              <a:t> </a:t>
            </a:r>
            <a:r>
              <a:rPr lang="en-US" sz="2400" dirty="0" smtClean="0">
                <a:latin typeface="+mn-lt"/>
              </a:rPr>
              <a:t>and </a:t>
            </a:r>
            <a:r>
              <a:rPr lang="en-US" sz="2400" dirty="0" smtClean="0">
                <a:latin typeface="Consolas" panose="020B0609020204030204" pitchFamily="49" charset="0"/>
              </a:rPr>
              <a:t>type_info</a:t>
            </a:r>
          </a:p>
          <a:p>
            <a:pPr>
              <a:buNone/>
            </a:pPr>
            <a:r>
              <a:rPr lang="en-US" sz="2400" b="1" dirty="0">
                <a:solidFill>
                  <a:schemeClr val="tx2"/>
                </a:solidFill>
                <a:latin typeface="+mn-lt"/>
              </a:rPr>
              <a:t>12.10</a:t>
            </a:r>
            <a:r>
              <a:rPr lang="en-US" sz="2400" b="1" dirty="0">
                <a:latin typeface="+mn-lt"/>
              </a:rPr>
              <a:t> </a:t>
            </a:r>
            <a:r>
              <a:rPr lang="en-US" sz="2400" dirty="0" smtClean="0">
                <a:latin typeface="+mn-lt"/>
              </a:rPr>
              <a:t>Wrap-Up</a:t>
            </a:r>
          </a:p>
        </p:txBody>
      </p:sp>
    </p:spTree>
    <p:extLst>
      <p:ext uri="{BB962C8B-B14F-4D97-AF65-F5344CB8AC3E}">
        <p14:creationId xmlns:p14="http://schemas.microsoft.com/office/powerpoint/2010/main" val="15176083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12.7.1 Creating Abstract Base Class </a:t>
            </a:r>
            <a:r>
              <a:rPr lang="en-US" kern="1200" dirty="0" smtClean="0">
                <a:latin typeface="Consolas" panose="020B0609020204030204" pitchFamily="49" charset="0"/>
                <a:ea typeface="+mj-ea"/>
              </a:rPr>
              <a:t>Employee</a:t>
            </a:r>
            <a:r>
              <a:rPr lang="en-US"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(6 of 6)</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Figure 12.10 contains the member-function definitions for class </a:t>
            </a:r>
            <a:r>
              <a:rPr lang="en-US" sz="2400" kern="1200" dirty="0">
                <a:solidFill>
                  <a:srgbClr val="000000"/>
                </a:solidFill>
                <a:latin typeface="Consolas" panose="020B0609020204030204" pitchFamily="49" charset="0"/>
                <a:ea typeface="+mn-ea"/>
                <a:cs typeface="+mn-cs"/>
              </a:rPr>
              <a:t>Employee</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No implementation is provided for </a:t>
            </a:r>
            <a:r>
              <a:rPr lang="en-US" sz="2400" kern="1200" dirty="0">
                <a:solidFill>
                  <a:srgbClr val="000000"/>
                </a:solidFill>
                <a:latin typeface="Consolas" panose="020B0609020204030204" pitchFamily="49" charset="0"/>
                <a:ea typeface="+mn-ea"/>
                <a:cs typeface="+mn-cs"/>
              </a:rPr>
              <a:t>virtual</a:t>
            </a:r>
            <a:r>
              <a:rPr lang="en-US" sz="2400" kern="1200" dirty="0">
                <a:solidFill>
                  <a:srgbClr val="000000"/>
                </a:solidFill>
                <a:latin typeface="Arial (Body)"/>
                <a:ea typeface="+mn-ea"/>
                <a:cs typeface="+mn-cs"/>
              </a:rPr>
              <a:t> function </a:t>
            </a:r>
            <a:r>
              <a:rPr lang="en-US" sz="2400" kern="1200" dirty="0" smtClean="0">
                <a:solidFill>
                  <a:srgbClr val="000000"/>
                </a:solidFill>
                <a:latin typeface="Consolas" panose="020B0609020204030204" pitchFamily="49" charset="0"/>
                <a:ea typeface="+mn-ea"/>
                <a:cs typeface="+mn-cs"/>
              </a:rPr>
              <a:t>earnings</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2593494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878"/>
            <a:ext cx="8382000" cy="1169521"/>
          </a:xfrm>
        </p:spPr>
        <p:txBody>
          <a:bodyPr wrap="square" tIns="91425" anchor="b">
            <a:spAutoFit/>
          </a:bodyPr>
          <a:lstStyle/>
          <a:p>
            <a:r>
              <a:rPr lang="en-US" sz="3200" dirty="0"/>
              <a:t>Figure 12.10 </a:t>
            </a:r>
            <a:r>
              <a:rPr lang="en-US" sz="3200" dirty="0">
                <a:latin typeface="Consolas" panose="020B0609020204030204" pitchFamily="49" charset="0"/>
              </a:rPr>
              <a:t>Employee</a:t>
            </a:r>
            <a:r>
              <a:rPr lang="en-US" sz="3200" dirty="0"/>
              <a:t> Class Implementation </a:t>
            </a:r>
            <a:r>
              <a:rPr lang="en-US" sz="3200" dirty="0" smtClean="0"/>
              <a:t>File </a:t>
            </a:r>
            <a:r>
              <a:rPr lang="en-US" sz="2000" b="0" dirty="0" smtClean="0"/>
              <a:t>(1 of 2)</a:t>
            </a:r>
            <a:endParaRPr lang="en-US" sz="2000" b="0" dirty="0">
              <a:latin typeface="Times New Roman" panose="02020603050405020304" pitchFamily="18" charset="0"/>
            </a:endParaRPr>
          </a:p>
        </p:txBody>
      </p:sp>
      <p:pic>
        <p:nvPicPr>
          <p:cNvPr id="3" name="Picture 2" descr="Computer code has 39 lines. The lines read as follows. Line 1. forward slash forward slash F i g period 12 period 10 colon Employee period c p p. Line 2. forward slash forward slash Abstract hyphen base hyphen class Employee member hyphen function definitions period. Line 3. forward slash forward slash Note colon No definitions are given for pure virtual functions period. Line 4. hash include left angle bracket s stream right angle bracket. Line 5. hash include double quote Employee period h double quote forward slash forward slash Employee class definition. Line 6. using namespace s t d semicolon. Line 7. blank. Line 8. forward slash forward slash constructor. Line 9. Employee colon colon Employee left parenthesis c o n s t string ampersand first comma c o n s t string ampersand last comma. Line 10, indented once. c o n s t string ampersand s s n right parenthesis. Line 11, indented once. colon first Name left parenthesis first right parenthesis comma last Name left parenthesis last right parenthesis comma social Security Number left parenthesis s s n right parenthesis left brace right brace. Line 12. blank. Line 13. forward slash forward slash set first name. Line 14. void Employee colon colon set First Name left parenthesis c o n s t string ampersand first right parenthesis left brace first Name equals first semicolon right brace. Line 15. blank. Line 16. forward slash forward slash return first name. Line 17. string Employee colon colon get First Name left parenthesis right parenthesis c o n s t left brace return first Name semicolon right brace. Line 18. blank. Line 19. forward slash forward slash set last name. Line 20. void Employee colon colon set Last Name left parenthesis c o n s t string ampersand last right parenthesis left brace last Name equals last semicolon right brace. Line 21. blank. Line 22. forward slash forward slash return last name. Line 23. string Employee colon colon get Last Name left parenthesis right parenthesis c o n s t left brace return last Name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667" y="1541676"/>
            <a:ext cx="6896322" cy="4203485"/>
          </a:xfrm>
          <a:prstGeom prst="rect">
            <a:avLst/>
          </a:prstGeom>
        </p:spPr>
      </p:pic>
    </p:spTree>
    <p:extLst>
      <p:ext uri="{BB962C8B-B14F-4D97-AF65-F5344CB8AC3E}">
        <p14:creationId xmlns:p14="http://schemas.microsoft.com/office/powerpoint/2010/main" val="1583945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sz="3200" dirty="0"/>
              <a:t>Figure 12.10 </a:t>
            </a:r>
            <a:r>
              <a:rPr lang="en-US" sz="3200" dirty="0">
                <a:latin typeface="Consolas" panose="020B0609020204030204" pitchFamily="49" charset="0"/>
              </a:rPr>
              <a:t>Employee</a:t>
            </a:r>
            <a:r>
              <a:rPr lang="en-US" sz="3200" dirty="0"/>
              <a:t> Class Implementation </a:t>
            </a:r>
            <a:r>
              <a:rPr lang="en-US" sz="3200" dirty="0" smtClean="0"/>
              <a:t>File </a:t>
            </a:r>
            <a:r>
              <a:rPr lang="en-US" sz="2000" b="0" dirty="0" smtClean="0"/>
              <a:t>(2 </a:t>
            </a:r>
            <a:r>
              <a:rPr lang="en-US" sz="2000" b="0" dirty="0"/>
              <a:t>of 2)</a:t>
            </a:r>
            <a:endParaRPr lang="en-US" dirty="0">
              <a:latin typeface="Times New Roman" panose="02020603050405020304" pitchFamily="18" charset="0"/>
            </a:endParaRPr>
          </a:p>
        </p:txBody>
      </p:sp>
      <p:pic>
        <p:nvPicPr>
          <p:cNvPr id="3" name="Picture 2" descr="The code continues. Line 24. blank. Line 25. forward slash forward slash set social security number. Line 26. void Employee colon colon set Social Security Number left parenthesis c o n s t string ampersand s s n right parenthesis left brace. Line 27, indented once. social Security Number equals s s n semicolon forward slash forward slash should validate. Line 28. right brace. Line 29. blank. Line 30. forward slash forward slash return social security number. Line 31. string Employee colon colon get Social Security Number left parenthesis right parenthesis c o n s t left brace. Line 32, indented once. return social Security Number semicolon. Line 33. right brace. Line 34. blank. Line 35. forward slash forward slash to String Employee's information left parenthesis virtual comma but not pure virtual right parenthesis. Line 36. string Employee colon colon to String left parenthesis right parenthesis c o n s t left brace. Line 37, indented once. return get First Name left parenthesis right parenthesis plus double quote double quote s plus get Last Name left parenthesis right parenthesis plus. Line 38, indented once. double quote back slash n social security number colon double quote s plus get Social Security Number left parenthesis right parenthesis semicolon. Line 3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47" y="1738563"/>
            <a:ext cx="8331506" cy="3593320"/>
          </a:xfrm>
          <a:prstGeom prst="rect">
            <a:avLst/>
          </a:prstGeom>
        </p:spPr>
      </p:pic>
    </p:spTree>
    <p:extLst>
      <p:ext uri="{BB962C8B-B14F-4D97-AF65-F5344CB8AC3E}">
        <p14:creationId xmlns:p14="http://schemas.microsoft.com/office/powerpoint/2010/main" val="31499288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rPr>
              <a:t>12.7.2 Creating Concrete Derived Class </a:t>
            </a:r>
            <a:r>
              <a:rPr lang="en-US" sz="3200" kern="1200" dirty="0" smtClean="0">
                <a:latin typeface="Consolas" panose="020B0609020204030204" pitchFamily="49" charset="0"/>
                <a:ea typeface="+mj-ea"/>
              </a:rPr>
              <a:t>Salariedemployee</a:t>
            </a:r>
            <a:r>
              <a:rPr lang="en-US" sz="3200"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(1 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Class </a:t>
            </a:r>
            <a:r>
              <a:rPr lang="en-US" altLang="en-US" sz="2400" kern="1200" dirty="0">
                <a:solidFill>
                  <a:srgbClr val="000000"/>
                </a:solidFill>
                <a:latin typeface="Consolas" panose="020B0609020204030204" pitchFamily="49" charset="0"/>
                <a:ea typeface="+mn-ea"/>
                <a:cs typeface="+mn-cs"/>
              </a:rPr>
              <a:t>SalariedEmployee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Figures</a:t>
            </a:r>
            <a:r>
              <a:rPr lang="en-US" altLang="en-US" sz="2400" kern="1200" dirty="0">
                <a:solidFill>
                  <a:srgbClr val="000000"/>
                </a:solidFill>
                <a:latin typeface="Arial (Body)"/>
                <a:ea typeface="+mn-ea"/>
                <a:cs typeface="+mn-cs"/>
              </a:rPr>
              <a:t> 12.11–12.12) derives from class Employee</a:t>
            </a:r>
          </a:p>
        </p:txBody>
      </p:sp>
    </p:spTree>
    <p:extLst>
      <p:ext uri="{BB962C8B-B14F-4D97-AF65-F5344CB8AC3E}">
        <p14:creationId xmlns:p14="http://schemas.microsoft.com/office/powerpoint/2010/main" val="8240928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smtClean="0"/>
              <a:t>Figure 12.11 </a:t>
            </a:r>
            <a:r>
              <a:rPr lang="en-US" dirty="0" smtClean="0">
                <a:latin typeface="Consolas" panose="020B0609020204030204" pitchFamily="49" charset="0"/>
              </a:rPr>
              <a:t>SalariedEmployee</a:t>
            </a:r>
            <a:r>
              <a:rPr lang="en-US" dirty="0" smtClean="0"/>
              <a:t> Class Header </a:t>
            </a:r>
            <a:r>
              <a:rPr lang="en-US" sz="2000" b="0" dirty="0" smtClean="0"/>
              <a:t>(1 of 2)</a:t>
            </a:r>
            <a:endParaRPr lang="en-US" sz="2000" b="0" dirty="0">
              <a:latin typeface="Times New Roman" panose="02020603050405020304" pitchFamily="18" charset="0"/>
            </a:endParaRPr>
          </a:p>
        </p:txBody>
      </p:sp>
      <p:pic>
        <p:nvPicPr>
          <p:cNvPr id="3" name="Picture 2" descr="Computer code has 25 lines. The lines read as follows. Line 1. forward slash forward slash F i g period 12 period 11 colon Salaried Employee period h. Line 2. forward slash forward slash Salaried Employee class derived from Employee period. Line 3. hash if n d e f SALARIED underscore H. Line 4. hash define SALARIED underscore H. Line 5. blank. Line 6. hash include left angle bracket string right angle bracket forward slash forward slash C plus plus standard string class. Line 7. hash include double quote Employee period h double quote forward slash forward slash Employee class definition. Line 8. blank. Line 9. class Salaried Employee colon public Employee left brace. the words, colon public Employee are highlighted. Line 10. public colon. Line 11, indented once. Salaried Employee left parenthesis c o n s t, s t d colon colon string ampersand comma c o n s t, s t d colon colon string ampersand comma. Line 12, indented twice. c o n s t, s t d colon colon string ampersand comma double equals 0 period 0 right parenthesis semicolon. Line 13, indented once. virtual tilde Salaried Employee left parenthesis right parenthesis equals default semicolon forward slash forward slash virtual destructor. The words, virtual tilde Salaried Employee left parenthesis right parenthesis equals default semicolon are highlighted. Line 14. blank. Line 15, indented once. void set Weekly Salary left parenthesis double right parenthesis semicolon forward slash forward slash set weekly salary. Line 16, indented once. double get Weekly Salary left parenthesis right parenthesis c o n s t semicolon forward slash forward slash return weekly salar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92" y="1777804"/>
            <a:ext cx="8249016" cy="3524072"/>
          </a:xfrm>
          <a:prstGeom prst="rect">
            <a:avLst/>
          </a:prstGeom>
        </p:spPr>
      </p:pic>
    </p:spTree>
    <p:extLst>
      <p:ext uri="{BB962C8B-B14F-4D97-AF65-F5344CB8AC3E}">
        <p14:creationId xmlns:p14="http://schemas.microsoft.com/office/powerpoint/2010/main" val="630817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Figure 12.11 </a:t>
            </a:r>
            <a:r>
              <a:rPr lang="en-US" dirty="0">
                <a:latin typeface="Consolas" panose="020B0609020204030204" pitchFamily="49" charset="0"/>
              </a:rPr>
              <a:t>SalariedEmployee</a:t>
            </a:r>
            <a:r>
              <a:rPr lang="en-US" dirty="0"/>
              <a:t> </a:t>
            </a:r>
            <a:r>
              <a:rPr lang="en-US" dirty="0" smtClean="0"/>
              <a:t>Class Header </a:t>
            </a:r>
            <a:r>
              <a:rPr lang="en-US" sz="2000" b="0" dirty="0" smtClean="0"/>
              <a:t>(2 </a:t>
            </a:r>
            <a:r>
              <a:rPr lang="en-US" sz="2000" b="0" dirty="0"/>
              <a:t>of 2)</a:t>
            </a:r>
            <a:endParaRPr lang="en-US" dirty="0">
              <a:latin typeface="Times New Roman" panose="02020603050405020304" pitchFamily="18" charset="0"/>
            </a:endParaRPr>
          </a:p>
        </p:txBody>
      </p:sp>
      <p:pic>
        <p:nvPicPr>
          <p:cNvPr id="3" name="Picture 2" descr="The code continues. Line 17. blank. Line 18, indented once. forward slash forward slash keyword virtual signals intent to override. Line 19, indented once. virtual double earnings left parenthesis right parenthesis c o n s t override semicolon forward slash forward slash calculate earnings. Line 20, indented once. virtual s t d colon colon string to String left parenthesis right parenthesis c o n s t override semicolon forward slash forward slash string representation. Lines 19 and 20 are highlighted. Line 21. private colon. Line 22, indented once. double weekly Salary semicolon forward slash forward slash salary per week. This line is highlighted. Line 23. right brace semicolon. Line 24. blank. Line 25. hash end if forward slash forward slash SALARIED underscore 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90" y="2292590"/>
            <a:ext cx="8414821" cy="2106562"/>
          </a:xfrm>
          <a:prstGeom prst="rect">
            <a:avLst/>
          </a:prstGeom>
        </p:spPr>
      </p:pic>
    </p:spTree>
    <p:extLst>
      <p:ext uri="{BB962C8B-B14F-4D97-AF65-F5344CB8AC3E}">
        <p14:creationId xmlns:p14="http://schemas.microsoft.com/office/powerpoint/2010/main" val="27849575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a:latin typeface="Times New Roman" panose="02020603050405020304" pitchFamily="18" charset="0"/>
              </a:rPr>
              <a:t>12.7.2 Creating Concrete Derived Class </a:t>
            </a:r>
            <a:r>
              <a:rPr lang="en-US" sz="3200" kern="1200" dirty="0">
                <a:latin typeface="Consolas" panose="020B0609020204030204" pitchFamily="49" charset="0"/>
              </a:rPr>
              <a:t>Salariedemployee</a:t>
            </a:r>
            <a:r>
              <a:rPr lang="en-US" sz="3200" kern="1200" dirty="0">
                <a:latin typeface="Times New Roman" panose="02020603050405020304" pitchFamily="18" charset="0"/>
              </a:rPr>
              <a:t>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Figure 12.12 contains the member-function definitions for </a:t>
            </a:r>
            <a:r>
              <a:rPr lang="en-US" sz="2400" kern="1200" dirty="0">
                <a:solidFill>
                  <a:srgbClr val="000000"/>
                </a:solidFill>
                <a:latin typeface="Consolas" panose="020B0609020204030204" pitchFamily="49" charset="0"/>
                <a:ea typeface="+mn-ea"/>
                <a:cs typeface="+mn-cs"/>
              </a:rPr>
              <a:t>SalariedEmployee</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constructor passes the first name, last name and social security number to the </a:t>
            </a:r>
            <a:r>
              <a:rPr lang="en-US" sz="2400" kern="1200" dirty="0">
                <a:solidFill>
                  <a:srgbClr val="000000"/>
                </a:solidFill>
                <a:latin typeface="Consolas" panose="020B0609020204030204" pitchFamily="49" charset="0"/>
                <a:ea typeface="+mn-ea"/>
                <a:cs typeface="+mn-cs"/>
              </a:rPr>
              <a:t>Employee</a:t>
            </a:r>
            <a:r>
              <a:rPr lang="en-US" sz="2400" kern="1200" dirty="0">
                <a:solidFill>
                  <a:srgbClr val="000000"/>
                </a:solidFill>
                <a:latin typeface="Arial (Body)"/>
                <a:ea typeface="+mn-ea"/>
                <a:cs typeface="+mn-cs"/>
              </a:rPr>
              <a:t> constructor to initialize the </a:t>
            </a:r>
            <a:r>
              <a:rPr lang="en-US" sz="2400" kern="1200" dirty="0">
                <a:solidFill>
                  <a:srgbClr val="000000"/>
                </a:solidFill>
                <a:latin typeface="Consolas" panose="020B0609020204030204" pitchFamily="49" charset="0"/>
                <a:ea typeface="+mn-ea"/>
                <a:cs typeface="+mn-cs"/>
              </a:rPr>
              <a:t>private</a:t>
            </a:r>
            <a:r>
              <a:rPr lang="en-US" sz="2400" kern="1200" dirty="0">
                <a:solidFill>
                  <a:srgbClr val="000000"/>
                </a:solidFill>
                <a:latin typeface="Arial (Body)"/>
                <a:ea typeface="+mn-ea"/>
                <a:cs typeface="+mn-cs"/>
              </a:rPr>
              <a:t> data members that are inherited from the base class, but not accessible in the derived class.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Consolas" panose="020B0609020204030204" pitchFamily="49" charset="0"/>
                <a:ea typeface="+mn-ea"/>
                <a:cs typeface="+mn-cs"/>
              </a:rPr>
              <a:t>earnings</a:t>
            </a:r>
            <a:r>
              <a:rPr lang="en-US" sz="2400" kern="1200" dirty="0">
                <a:solidFill>
                  <a:srgbClr val="000000"/>
                </a:solidFill>
                <a:latin typeface="Arial (Body)"/>
                <a:ea typeface="+mn-ea"/>
                <a:cs typeface="+mn-cs"/>
              </a:rPr>
              <a:t> overrides pure </a:t>
            </a:r>
            <a:r>
              <a:rPr lang="en-US" sz="2400" kern="1200" dirty="0">
                <a:solidFill>
                  <a:srgbClr val="000000"/>
                </a:solidFill>
                <a:latin typeface="Consolas" panose="020B0609020204030204" pitchFamily="49" charset="0"/>
                <a:ea typeface="+mn-ea"/>
                <a:cs typeface="+mn-cs"/>
              </a:rPr>
              <a:t>virtual</a:t>
            </a:r>
            <a:r>
              <a:rPr lang="en-US" sz="2400" kern="1200" dirty="0">
                <a:solidFill>
                  <a:srgbClr val="000000"/>
                </a:solidFill>
                <a:latin typeface="Arial (Body)"/>
                <a:ea typeface="+mn-ea"/>
                <a:cs typeface="+mn-cs"/>
              </a:rPr>
              <a:t> function </a:t>
            </a:r>
            <a:r>
              <a:rPr lang="en-US" sz="2400" kern="1200" dirty="0">
                <a:solidFill>
                  <a:srgbClr val="000000"/>
                </a:solidFill>
                <a:latin typeface="Consolas" panose="020B0609020204030204" pitchFamily="49" charset="0"/>
                <a:ea typeface="+mn-ea"/>
                <a:cs typeface="+mn-cs"/>
              </a:rPr>
              <a:t>earnings</a:t>
            </a:r>
            <a:r>
              <a:rPr lang="en-US" sz="2400" kern="1200" dirty="0">
                <a:solidFill>
                  <a:srgbClr val="000000"/>
                </a:solidFill>
                <a:latin typeface="Arial (Body)"/>
                <a:ea typeface="+mn-ea"/>
                <a:cs typeface="+mn-cs"/>
              </a:rPr>
              <a:t> in </a:t>
            </a:r>
            <a:r>
              <a:rPr lang="en-US" sz="2400" kern="1200" dirty="0">
                <a:solidFill>
                  <a:srgbClr val="000000"/>
                </a:solidFill>
                <a:latin typeface="Consolas" panose="020B0609020204030204" pitchFamily="49" charset="0"/>
                <a:ea typeface="+mn-ea"/>
                <a:cs typeface="+mn-cs"/>
              </a:rPr>
              <a:t>Employee</a:t>
            </a:r>
            <a:r>
              <a:rPr lang="en-US" sz="2400" kern="1200" dirty="0">
                <a:solidFill>
                  <a:srgbClr val="000000"/>
                </a:solidFill>
                <a:latin typeface="Arial (Body)"/>
                <a:ea typeface="+mn-ea"/>
                <a:cs typeface="+mn-cs"/>
              </a:rPr>
              <a:t> to provide a </a:t>
            </a:r>
            <a:r>
              <a:rPr lang="en-US" sz="2400" b="1" kern="1200" dirty="0">
                <a:solidFill>
                  <a:srgbClr val="000000"/>
                </a:solidFill>
                <a:latin typeface="Arial (Body)"/>
                <a:ea typeface="+mn-ea"/>
                <a:cs typeface="+mn-cs"/>
              </a:rPr>
              <a:t>concrete</a:t>
            </a:r>
            <a:r>
              <a:rPr lang="en-US" sz="2400" kern="1200" dirty="0">
                <a:solidFill>
                  <a:srgbClr val="000000"/>
                </a:solidFill>
                <a:latin typeface="Arial (Body)"/>
                <a:ea typeface="+mn-ea"/>
                <a:cs typeface="+mn-cs"/>
              </a:rPr>
              <a:t> implementation that returns the </a:t>
            </a:r>
            <a:r>
              <a:rPr lang="en-US" sz="2400" kern="1200" dirty="0">
                <a:solidFill>
                  <a:srgbClr val="000000"/>
                </a:solidFill>
                <a:latin typeface="Consolas" panose="020B0609020204030204" pitchFamily="49" charset="0"/>
                <a:ea typeface="+mn-ea"/>
                <a:cs typeface="+mn-cs"/>
              </a:rPr>
              <a:t>SalariedEmployee</a:t>
            </a:r>
            <a:r>
              <a:rPr lang="en-US" sz="2400" kern="1200" dirty="0">
                <a:solidFill>
                  <a:srgbClr val="000000"/>
                </a:solidFill>
                <a:latin typeface="+mn-lt"/>
                <a:ea typeface="+mn-ea"/>
                <a:cs typeface="+mn-cs"/>
              </a:rPr>
              <a:t>’s weekly salary.</a:t>
            </a:r>
          </a:p>
        </p:txBody>
      </p:sp>
    </p:spTree>
    <p:extLst>
      <p:ext uri="{BB962C8B-B14F-4D97-AF65-F5344CB8AC3E}">
        <p14:creationId xmlns:p14="http://schemas.microsoft.com/office/powerpoint/2010/main" val="20884696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a:latin typeface="Times New Roman" panose="02020603050405020304" pitchFamily="18" charset="0"/>
              </a:rPr>
              <a:t>12.7.2 Creating Concrete Derived Class </a:t>
            </a:r>
            <a:r>
              <a:rPr lang="en-US" sz="3200" kern="1200" dirty="0">
                <a:latin typeface="Consolas" panose="020B0609020204030204" pitchFamily="49" charset="0"/>
              </a:rPr>
              <a:t>Salariedemployee</a:t>
            </a:r>
            <a:r>
              <a:rPr lang="en-US" sz="3200" kern="1200" dirty="0">
                <a:latin typeface="Times New Roman" panose="02020603050405020304" pitchFamily="18" charset="0"/>
              </a:rPr>
              <a:t> </a:t>
            </a:r>
            <a:r>
              <a:rPr lang="en-US" sz="2000" b="0" kern="1200" dirty="0" smtClean="0">
                <a:latin typeface="Times New Roman" panose="02020603050405020304" pitchFamily="18" charset="0"/>
              </a:rPr>
              <a:t>(3 </a:t>
            </a:r>
            <a:r>
              <a:rPr lang="en-US" sz="2000" b="0" kern="1200" dirty="0">
                <a:latin typeface="Times New Roman" panose="02020603050405020304" pitchFamily="18" charset="0"/>
              </a:rPr>
              <a:t>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we did not define </a:t>
            </a:r>
            <a:r>
              <a:rPr lang="en-US" altLang="en-US" sz="2400" kern="1200" dirty="0">
                <a:solidFill>
                  <a:srgbClr val="000000"/>
                </a:solidFill>
                <a:latin typeface="Consolas" panose="020B0609020204030204" pitchFamily="49" charset="0"/>
                <a:ea typeface="+mn-ea"/>
                <a:cs typeface="+mn-cs"/>
              </a:rPr>
              <a:t>earnings</a:t>
            </a:r>
            <a:r>
              <a:rPr lang="en-US" altLang="en-US" sz="2400" kern="1200" dirty="0">
                <a:solidFill>
                  <a:srgbClr val="000000"/>
                </a:solidFill>
                <a:latin typeface="Arial (Body)"/>
                <a:ea typeface="+mn-ea"/>
                <a:cs typeface="+mn-cs"/>
              </a:rPr>
              <a:t>, class </a:t>
            </a:r>
            <a:r>
              <a:rPr lang="en-US" altLang="en-US" sz="2400" kern="1200" dirty="0">
                <a:solidFill>
                  <a:srgbClr val="000000"/>
                </a:solidFill>
                <a:latin typeface="Consolas" panose="020B0609020204030204" pitchFamily="49" charset="0"/>
                <a:ea typeface="+mn-ea"/>
                <a:cs typeface="+mn-cs"/>
              </a:rPr>
              <a:t>SalariedEmployee</a:t>
            </a:r>
            <a:r>
              <a:rPr lang="en-US" altLang="en-US" sz="2400" kern="1200" dirty="0">
                <a:solidFill>
                  <a:srgbClr val="000000"/>
                </a:solidFill>
                <a:latin typeface="Arial (Body)"/>
                <a:ea typeface="+mn-ea"/>
                <a:cs typeface="+mn-cs"/>
              </a:rPr>
              <a:t> would be an </a:t>
            </a:r>
            <a:r>
              <a:rPr lang="en-US" altLang="en-US" sz="2400" b="1" kern="1200" dirty="0">
                <a:solidFill>
                  <a:srgbClr val="000000"/>
                </a:solidFill>
                <a:latin typeface="Arial (Body)"/>
                <a:ea typeface="+mn-ea"/>
                <a:cs typeface="+mn-cs"/>
              </a:rPr>
              <a:t>abstract</a:t>
            </a:r>
            <a:r>
              <a:rPr lang="en-US" altLang="en-US" sz="2400" kern="1200" dirty="0">
                <a:solidFill>
                  <a:srgbClr val="000000"/>
                </a:solidFill>
                <a:latin typeface="Arial (Body)"/>
                <a:ea typeface="+mn-ea"/>
                <a:cs typeface="+mn-cs"/>
              </a:rPr>
              <a:t> class.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In class </a:t>
            </a:r>
            <a:r>
              <a:rPr lang="en-US" altLang="en-US" sz="2400" kern="1200" dirty="0">
                <a:solidFill>
                  <a:srgbClr val="000000"/>
                </a:solidFill>
                <a:latin typeface="Consolas" panose="020B0609020204030204" pitchFamily="49" charset="0"/>
                <a:ea typeface="+mn-ea"/>
                <a:cs typeface="+mn-cs"/>
              </a:rPr>
              <a:t>SalariedEmployee</a:t>
            </a:r>
            <a:r>
              <a:rPr lang="en-US" altLang="en-US" sz="2400" kern="1200" dirty="0">
                <a:solidFill>
                  <a:srgbClr val="000000"/>
                </a:solidFill>
                <a:latin typeface="+mn-lt"/>
                <a:ea typeface="+mn-ea"/>
                <a:cs typeface="+mn-cs"/>
              </a:rPr>
              <a:t>’s h</a:t>
            </a:r>
            <a:r>
              <a:rPr lang="en-US" altLang="en-US" sz="2400" kern="1200" dirty="0">
                <a:solidFill>
                  <a:srgbClr val="000000"/>
                </a:solidFill>
                <a:latin typeface="Arial (Body)"/>
                <a:ea typeface="+mn-ea"/>
                <a:cs typeface="+mn-cs"/>
              </a:rPr>
              <a:t>eader, we declared member functions </a:t>
            </a:r>
            <a:r>
              <a:rPr lang="en-US" altLang="en-US" sz="2400" kern="1200" dirty="0">
                <a:solidFill>
                  <a:srgbClr val="000000"/>
                </a:solidFill>
                <a:latin typeface="Consolas" panose="020B0609020204030204" pitchFamily="49" charset="0"/>
                <a:ea typeface="+mn-ea"/>
                <a:cs typeface="+mn-cs"/>
              </a:rPr>
              <a:t>earnings</a:t>
            </a:r>
            <a:r>
              <a:rPr lang="en-US" altLang="en-US" sz="2400" kern="1200" dirty="0">
                <a:solidFill>
                  <a:srgbClr val="000000"/>
                </a:solidFill>
                <a:latin typeface="Arial (Body)"/>
                <a:ea typeface="+mn-ea"/>
                <a:cs typeface="+mn-cs"/>
              </a:rPr>
              <a:t> and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as </a:t>
            </a:r>
            <a:r>
              <a:rPr lang="en-US" altLang="en-US" sz="2400" kern="1200" dirty="0">
                <a:solidFill>
                  <a:srgbClr val="000000"/>
                </a:solidFill>
                <a:latin typeface="Consolas" panose="020B0609020204030204" pitchFamily="49" charset="0"/>
                <a:ea typeface="+mn-ea"/>
                <a:cs typeface="+mn-cs"/>
              </a:rPr>
              <a:t>virtual</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This is </a:t>
            </a:r>
            <a:r>
              <a:rPr lang="en-US" altLang="en-US" sz="2400" b="1" kern="1200" dirty="0">
                <a:solidFill>
                  <a:srgbClr val="000000"/>
                </a:solidFill>
                <a:latin typeface="Arial (Body)"/>
                <a:ea typeface="+mn-ea"/>
                <a:cs typeface="+mn-cs"/>
              </a:rPr>
              <a:t>redundant</a:t>
            </a:r>
            <a:r>
              <a:rPr lang="en-US" altLang="en-US" sz="24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We defined them as </a:t>
            </a:r>
            <a:r>
              <a:rPr lang="en-US" altLang="en-US" sz="2400" kern="1200" dirty="0">
                <a:solidFill>
                  <a:srgbClr val="000000"/>
                </a:solidFill>
                <a:latin typeface="Consolas" panose="020B0609020204030204" pitchFamily="49" charset="0"/>
                <a:ea typeface="+mn-ea"/>
                <a:cs typeface="+mn-cs"/>
              </a:rPr>
              <a:t>virtual</a:t>
            </a:r>
            <a:r>
              <a:rPr lang="en-US" altLang="en-US" sz="2400" kern="1200" dirty="0">
                <a:solidFill>
                  <a:srgbClr val="000000"/>
                </a:solidFill>
                <a:latin typeface="Arial (Body)"/>
                <a:ea typeface="+mn-ea"/>
                <a:cs typeface="+mn-cs"/>
              </a:rPr>
              <a:t> in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so they remain </a:t>
            </a:r>
            <a:r>
              <a:rPr lang="en-US" altLang="en-US" sz="2400" kern="1200" dirty="0">
                <a:solidFill>
                  <a:srgbClr val="000000"/>
                </a:solidFill>
                <a:latin typeface="Consolas" panose="020B0609020204030204" pitchFamily="49" charset="0"/>
                <a:ea typeface="+mn-ea"/>
                <a:cs typeface="+mn-cs"/>
              </a:rPr>
              <a:t>virtual</a:t>
            </a:r>
            <a:r>
              <a:rPr lang="en-US" altLang="en-US" sz="2400" kern="1200" dirty="0">
                <a:solidFill>
                  <a:srgbClr val="000000"/>
                </a:solidFill>
                <a:latin typeface="Arial (Body)"/>
                <a:ea typeface="+mn-ea"/>
                <a:cs typeface="+mn-cs"/>
              </a:rPr>
              <a:t> functions throughout the class hierarchy.</a:t>
            </a:r>
          </a:p>
        </p:txBody>
      </p:sp>
    </p:spTree>
    <p:extLst>
      <p:ext uri="{BB962C8B-B14F-4D97-AF65-F5344CB8AC3E}">
        <p14:creationId xmlns:p14="http://schemas.microsoft.com/office/powerpoint/2010/main" val="2477384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smtClean="0">
                <a:latin typeface="Times New Roman" panose="02020603050405020304" pitchFamily="18" charset="0"/>
                <a:cs typeface="Times New Roman" panose="02020603050405020304" pitchFamily="18" charset="0"/>
              </a:rPr>
              <a:t>Figure 12.12 </a:t>
            </a:r>
            <a:r>
              <a:rPr lang="en-US" dirty="0">
                <a:latin typeface="Consolas" panose="020B0609020204030204" pitchFamily="49" charset="0"/>
                <a:cs typeface="Times New Roman" panose="02020603050405020304" pitchFamily="18" charset="0"/>
              </a:rPr>
              <a:t>SalariedEmployee</a:t>
            </a:r>
            <a:r>
              <a:rPr lang="en-US" dirty="0">
                <a:latin typeface="Times New Roman" panose="02020603050405020304" pitchFamily="18" charset="0"/>
                <a:cs typeface="Times New Roman" panose="02020603050405020304" pitchFamily="18" charset="0"/>
              </a:rPr>
              <a:t> Class Implementation File</a:t>
            </a:r>
            <a:r>
              <a:rPr lang="en-US" dirty="0" smtClean="0">
                <a:latin typeface="Times New Roman" panose="02020603050405020304" pitchFamily="18" charset="0"/>
                <a:cs typeface="Times New Roman" panose="02020603050405020304" pitchFamily="18" charset="0"/>
              </a:rPr>
              <a:t> </a:t>
            </a:r>
            <a:r>
              <a:rPr lang="en-US" sz="2000" b="0" dirty="0" smtClean="0"/>
              <a:t>(1 of 2)</a:t>
            </a:r>
            <a:endParaRPr lang="en-US" sz="2000" b="0" dirty="0">
              <a:latin typeface="Times New Roman" panose="02020603050405020304" pitchFamily="18" charset="0"/>
            </a:endParaRPr>
          </a:p>
        </p:txBody>
      </p:sp>
      <p:pic>
        <p:nvPicPr>
          <p:cNvPr id="3" name="Picture 2" descr="Computer code has 40 lines. The lines read as follows. Line 1. forward slash forward slash F i g period 12 period 12 colon Salaried Employee period c p p. Line 2. forward slash forward slash Salaried Employee class member hyphen function definitions period. Line 3. hash include left angle bracket i o, m a n i p right angle bracket. Line 4. hash include left angle bracket s t d except right angle bracket. Line 5. hash include left angle bracket s stream right angle bracket. Line 6. hash include double quote Salaried Employee period h double quote forward slash forward slash Salaried Employee class definition. Line 7. using namespace s t d semicolon. Line 8. blank. Line 9. forward slash forward slash constructor. Line 10. Salaried Employee colon colon Salaried Employee left parenthesis c o n s t string ampersand first comma. Line 11, indented once. c o n s t string ampersand last comma c o n s t string ampersand s s n comma double salary right parenthesis. Line 12, indented once. colon Employee left parenthesis first comma last comma s s n right parenthesis left brace. the words, Employee left parenthesis first comma last comma s s n right parenthesis are highlighted. Line 13, indented once. set Weekly Salary left parenthesis salary right parenthesis semicolon. Line 14. right brace. Line 15. blank. Line 16. forward slash forward slash set salary. Line 17. void Salaried Employee colon colon set Weekly Salary left parenthesis double salary right parenthesis left brace. Line 18, indented once. if left parenthesis salary less than sign 0 period 0 right parenthesis left brace. Line 19, indented twice. throw invalid underscore argument left parenthesis double quote Weekly salary must be greater than sign equals 0 period 0 double quote right parenthesis semicolon. Line 20, indented once. right brace. Line 21. blank. Line 22, indented once. weekly Salary equals salary semicolon. Line 2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531" y="1777841"/>
            <a:ext cx="7034938" cy="4287975"/>
          </a:xfrm>
          <a:prstGeom prst="rect">
            <a:avLst/>
          </a:prstGeom>
        </p:spPr>
      </p:pic>
    </p:spTree>
    <p:extLst>
      <p:ext uri="{BB962C8B-B14F-4D97-AF65-F5344CB8AC3E}">
        <p14:creationId xmlns:p14="http://schemas.microsoft.com/office/powerpoint/2010/main" val="10343276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Figure 12.12 </a:t>
            </a:r>
            <a:r>
              <a:rPr lang="en-US" dirty="0">
                <a:latin typeface="Consolas" panose="020B0609020204030204" pitchFamily="49" charset="0"/>
              </a:rPr>
              <a:t>SalariedEmployee</a:t>
            </a:r>
            <a:r>
              <a:rPr lang="en-US" dirty="0"/>
              <a:t> </a:t>
            </a:r>
            <a:r>
              <a:rPr lang="en-US" dirty="0" smtClean="0"/>
              <a:t>Class Implementation File </a:t>
            </a:r>
            <a:r>
              <a:rPr lang="en-US" sz="2000" b="0" dirty="0" smtClean="0"/>
              <a:t>(2 </a:t>
            </a:r>
            <a:r>
              <a:rPr lang="en-US" sz="2000" b="0" dirty="0"/>
              <a:t>of 2)</a:t>
            </a:r>
            <a:endParaRPr lang="en-US" dirty="0">
              <a:latin typeface="Times New Roman" panose="02020603050405020304" pitchFamily="18" charset="0"/>
            </a:endParaRPr>
          </a:p>
        </p:txBody>
      </p:sp>
      <p:pic>
        <p:nvPicPr>
          <p:cNvPr id="3" name="Picture 2" descr="The code continues. Line 24. blank. Line 25. forward slash forward slash return salary. Line 26. double Salaried Employee colon colon get Weekly Salary left parenthesis right parenthesis c o n s t left brace return weekly Salary semicolon right brace. Line 27. blank. Line 28. forward slash forward slash calculate earnings semicolon. Line 29. forward slash forward slash override pure virtual function earnings in Employee. Line 30. double Salaried Employee colon colon earnings left parenthesis right parenthesis c o n s t left brace return get Weekly Salary left parenthesis right parenthesis semicolon right brace. Line 31. blank. Line 32. forward slash forward slash return a string representation of Salaried Employee's information. Line 33. string Salaried Employee colon colon to String left parenthesis right parenthesis c o n s t left brace. Line 34, indented once. o string stream output semicolon. Line 35, indented once. output left angle bracket left angle bracket fixed left angle bracket left angle bracket set precision left parenthesis 2 right parenthesis semicolon. Line 36, indented once. output left angle bracket left angle bracket double quote salaried employee colon double quote. Line 37, indented twice. left angle bracket left angle bracket Employee colon colon to String left parenthesis right parenthesis forward slash forward slash reuse abstract base hyphen class function. The words, Employee colon colon to String left parenthesis right parenthesis are highlighted. Line 38, indented twice. left angle bracket left angle bracket double quote back slash n weekly salary colon double quote left angle bracket left angle bracket get Weekly Salary left parenthesis right parenthesis semicolon. Line 39, indented once. return output period s t r left parenthesis right parenthesis semicolon. Line 4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26" y="2040708"/>
            <a:ext cx="7770947" cy="3552437"/>
          </a:xfrm>
          <a:prstGeom prst="rect">
            <a:avLst/>
          </a:prstGeom>
        </p:spPr>
      </p:pic>
    </p:spTree>
    <p:extLst>
      <p:ext uri="{BB962C8B-B14F-4D97-AF65-F5344CB8AC3E}">
        <p14:creationId xmlns:p14="http://schemas.microsoft.com/office/powerpoint/2010/main" val="272293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latin typeface="Times New Roman" panose="02020603050405020304" pitchFamily="18" charset="0"/>
                <a:cs typeface="Times New Roman" panose="02020603050405020304" pitchFamily="18" charset="0"/>
              </a:rPr>
              <a:t>12.1 Introduction </a:t>
            </a:r>
            <a:r>
              <a:rPr lang="en-US" sz="2000" b="0" dirty="0" smtClean="0">
                <a:solidFill>
                  <a:schemeClr val="tx2"/>
                </a:solidFill>
                <a:latin typeface="Times New Roman" panose="02020603050405020304" pitchFamily="18" charset="0"/>
                <a:cs typeface="Times New Roman" panose="02020603050405020304" pitchFamily="18" charset="0"/>
              </a:rPr>
              <a:t>(1 of 3)</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200" dirty="0" smtClean="0">
                <a:solidFill>
                  <a:srgbClr val="000000"/>
                </a:solidFill>
                <a:latin typeface="+mn-lt"/>
              </a:rPr>
              <a:t>We now continue our study of O</a:t>
            </a:r>
            <a:r>
              <a:rPr lang="en-US" altLang="en-US" sz="100" dirty="0" smtClean="0">
                <a:solidFill>
                  <a:srgbClr val="000000"/>
                </a:solidFill>
                <a:latin typeface="+mn-lt"/>
              </a:rPr>
              <a:t> </a:t>
            </a:r>
            <a:r>
              <a:rPr lang="en-US" altLang="en-US" sz="2200" dirty="0" smtClean="0">
                <a:solidFill>
                  <a:srgbClr val="000000"/>
                </a:solidFill>
                <a:latin typeface="+mn-lt"/>
              </a:rPr>
              <a:t>O</a:t>
            </a:r>
            <a:r>
              <a:rPr lang="en-US" altLang="en-US" sz="100" dirty="0" smtClean="0">
                <a:solidFill>
                  <a:srgbClr val="000000"/>
                </a:solidFill>
                <a:latin typeface="+mn-lt"/>
              </a:rPr>
              <a:t> </a:t>
            </a:r>
            <a:r>
              <a:rPr lang="en-US" altLang="en-US" sz="2200" dirty="0" smtClean="0">
                <a:solidFill>
                  <a:srgbClr val="000000"/>
                </a:solidFill>
                <a:latin typeface="+mn-lt"/>
              </a:rPr>
              <a:t>P by explaining and demonstrating </a:t>
            </a:r>
            <a:r>
              <a:rPr lang="en-US" altLang="en-US" sz="2200" b="1" dirty="0" smtClean="0">
                <a:solidFill>
                  <a:schemeClr val="tx1"/>
                </a:solidFill>
                <a:latin typeface="+mn-lt"/>
              </a:rPr>
              <a:t>polymorphism</a:t>
            </a:r>
            <a:r>
              <a:rPr lang="en-US" altLang="en-US" sz="2200" dirty="0" smtClean="0">
                <a:solidFill>
                  <a:srgbClr val="000000"/>
                </a:solidFill>
                <a:latin typeface="+mn-lt"/>
              </a:rPr>
              <a:t> with inheritance hierarchies.</a:t>
            </a:r>
          </a:p>
          <a:p>
            <a:r>
              <a:rPr lang="en-US" altLang="en-US" sz="2200" dirty="0" smtClean="0">
                <a:solidFill>
                  <a:srgbClr val="000000"/>
                </a:solidFill>
                <a:latin typeface="+mn-lt"/>
              </a:rPr>
              <a:t>“program in the </a:t>
            </a:r>
            <a:r>
              <a:rPr lang="en-US" altLang="en-US" sz="2200" b="1" dirty="0" smtClean="0">
                <a:solidFill>
                  <a:srgbClr val="000000"/>
                </a:solidFill>
                <a:latin typeface="+mn-lt"/>
              </a:rPr>
              <a:t>general</a:t>
            </a:r>
            <a:r>
              <a:rPr lang="en-US" altLang="en-US" sz="2200" dirty="0" smtClean="0">
                <a:solidFill>
                  <a:srgbClr val="000000"/>
                </a:solidFill>
                <a:latin typeface="+mn-lt"/>
              </a:rPr>
              <a:t>” rather than “program in the </a:t>
            </a:r>
            <a:r>
              <a:rPr lang="en-US" altLang="en-US" sz="2200" b="1" dirty="0" smtClean="0">
                <a:solidFill>
                  <a:srgbClr val="000000"/>
                </a:solidFill>
                <a:latin typeface="+mn-lt"/>
              </a:rPr>
              <a:t>specific</a:t>
            </a:r>
            <a:r>
              <a:rPr lang="en-US" altLang="en-US" sz="2200" dirty="0" smtClean="0">
                <a:solidFill>
                  <a:srgbClr val="000000"/>
                </a:solidFill>
                <a:latin typeface="+mn-lt"/>
              </a:rPr>
              <a:t>.”</a:t>
            </a:r>
          </a:p>
          <a:p>
            <a:pPr lvl="1"/>
            <a:r>
              <a:rPr lang="en-US" altLang="en-US" sz="2200" dirty="0" smtClean="0">
                <a:solidFill>
                  <a:srgbClr val="000000"/>
                </a:solidFill>
                <a:latin typeface="+mn-lt"/>
              </a:rPr>
              <a:t>Write programs that process objects of classes that are part of the same class hierarchy as if they were all objects of the hierarchy’s base class.</a:t>
            </a:r>
          </a:p>
          <a:p>
            <a:r>
              <a:rPr lang="en-US" altLang="en-US" sz="2200" dirty="0" smtClean="0">
                <a:solidFill>
                  <a:srgbClr val="000000"/>
                </a:solidFill>
                <a:latin typeface="+mn-lt"/>
              </a:rPr>
              <a:t>Polymorphism works off base-class pointer handles and base-class </a:t>
            </a:r>
            <a:r>
              <a:rPr lang="en-US" altLang="en-US" sz="2200" b="1" dirty="0" smtClean="0">
                <a:solidFill>
                  <a:srgbClr val="000000"/>
                </a:solidFill>
                <a:latin typeface="+mn-lt"/>
              </a:rPr>
              <a:t>reference handles</a:t>
            </a:r>
            <a:r>
              <a:rPr lang="en-US" altLang="en-US" sz="2200" dirty="0" smtClean="0">
                <a:solidFill>
                  <a:srgbClr val="000000"/>
                </a:solidFill>
                <a:latin typeface="+mn-lt"/>
              </a:rPr>
              <a:t>, but </a:t>
            </a:r>
            <a:r>
              <a:rPr lang="en-US" altLang="en-US" sz="2200" b="1" dirty="0" smtClean="0">
                <a:solidFill>
                  <a:srgbClr val="000000"/>
                </a:solidFill>
                <a:latin typeface="+mn-lt"/>
              </a:rPr>
              <a:t>not</a:t>
            </a:r>
            <a:r>
              <a:rPr lang="en-US" altLang="en-US" sz="2200" dirty="0" smtClean="0">
                <a:solidFill>
                  <a:srgbClr val="000000"/>
                </a:solidFill>
                <a:latin typeface="+mn-lt"/>
              </a:rPr>
              <a:t> off name handles.</a:t>
            </a:r>
          </a:p>
        </p:txBody>
      </p:sp>
    </p:spTree>
    <p:extLst>
      <p:ext uri="{BB962C8B-B14F-4D97-AF65-F5344CB8AC3E}">
        <p14:creationId xmlns:p14="http://schemas.microsoft.com/office/powerpoint/2010/main" val="16240751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a:latin typeface="Times New Roman" panose="02020603050405020304" pitchFamily="18" charset="0"/>
              </a:rPr>
              <a:t>12.7.2 Creating Concrete Derived Class </a:t>
            </a:r>
            <a:r>
              <a:rPr lang="en-US" sz="3200" kern="1200" dirty="0">
                <a:latin typeface="Consolas" panose="020B0609020204030204" pitchFamily="49" charset="0"/>
              </a:rPr>
              <a:t>Salariedemployee</a:t>
            </a:r>
            <a:r>
              <a:rPr lang="en-US" sz="3200" kern="1200" dirty="0">
                <a:latin typeface="Times New Roman" panose="02020603050405020304" pitchFamily="18" charset="0"/>
              </a:rPr>
              <a:t> </a:t>
            </a:r>
            <a:r>
              <a:rPr lang="en-US" sz="2000" b="0" kern="1200" dirty="0" smtClean="0">
                <a:latin typeface="Times New Roman" panose="02020603050405020304" pitchFamily="18" charset="0"/>
              </a:rPr>
              <a:t>(4 </a:t>
            </a:r>
            <a:r>
              <a:rPr lang="en-US" sz="2000" b="0" kern="1200" dirty="0">
                <a:latin typeface="Times New Roman" panose="02020603050405020304" pitchFamily="18" charset="0"/>
              </a:rPr>
              <a:t>of 4)</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Function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of class </a:t>
            </a:r>
            <a:r>
              <a:rPr lang="en-US" altLang="en-US" sz="2400" kern="1200" dirty="0">
                <a:solidFill>
                  <a:srgbClr val="000000"/>
                </a:solidFill>
                <a:latin typeface="Consolas" panose="020B0609020204030204" pitchFamily="49" charset="0"/>
                <a:ea typeface="+mn-ea"/>
                <a:cs typeface="+mn-cs"/>
              </a:rPr>
              <a:t>SalariedEmployee</a:t>
            </a:r>
            <a:r>
              <a:rPr lang="en-US" altLang="en-US" sz="2400" kern="1200" dirty="0">
                <a:solidFill>
                  <a:srgbClr val="000000"/>
                </a:solidFill>
                <a:latin typeface="Arial (Body)"/>
                <a:ea typeface="+mn-ea"/>
                <a:cs typeface="+mn-cs"/>
              </a:rPr>
              <a:t> overrides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function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class </a:t>
            </a:r>
            <a:r>
              <a:rPr lang="en-US" altLang="en-US" sz="2400" kern="1200" dirty="0">
                <a:solidFill>
                  <a:srgbClr val="000000"/>
                </a:solidFill>
                <a:latin typeface="Consolas" panose="020B0609020204030204" pitchFamily="49" charset="0"/>
                <a:ea typeface="+mn-ea"/>
                <a:cs typeface="+mn-cs"/>
              </a:rPr>
              <a:t>SalariedEmployee</a:t>
            </a:r>
            <a:r>
              <a:rPr lang="en-US" altLang="en-US" sz="2400" kern="1200" dirty="0">
                <a:solidFill>
                  <a:srgbClr val="000000"/>
                </a:solidFill>
                <a:latin typeface="Arial (Body)"/>
                <a:ea typeface="+mn-ea"/>
                <a:cs typeface="+mn-cs"/>
              </a:rPr>
              <a:t> did not override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SalariedEmployee</a:t>
            </a:r>
            <a:r>
              <a:rPr lang="en-US" altLang="en-US" sz="2400" kern="1200" dirty="0">
                <a:solidFill>
                  <a:srgbClr val="000000"/>
                </a:solidFill>
                <a:latin typeface="Arial (Body)"/>
                <a:ea typeface="+mn-ea"/>
                <a:cs typeface="+mn-cs"/>
              </a:rPr>
              <a:t> would inherit the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version of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8980313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cs typeface="Times New Roman" panose="02020603050405020304" pitchFamily="18" charset="0"/>
              </a:rPr>
              <a:t>12.7.3 Creating Concrete Derived Class </a:t>
            </a:r>
            <a:r>
              <a:rPr lang="en-US" dirty="0">
                <a:solidFill>
                  <a:schemeClr val="tx2"/>
                </a:solidFill>
                <a:latin typeface="Consolas" panose="020B0609020204030204" pitchFamily="49" charset="0"/>
                <a:cs typeface="Times New Roman" panose="02020603050405020304" pitchFamily="18" charset="0"/>
              </a:rPr>
              <a:t>CommissionEmployee</a:t>
            </a: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Class </a:t>
            </a:r>
            <a:r>
              <a:rPr lang="en-US" altLang="en-US" sz="2400" kern="1200" dirty="0">
                <a:solidFill>
                  <a:srgbClr val="000000"/>
                </a:solidFill>
                <a:latin typeface="Consolas" panose="020B0609020204030204" pitchFamily="49" charset="0"/>
                <a:ea typeface="+mn-ea"/>
                <a:cs typeface="+mn-cs"/>
              </a:rPr>
              <a:t>CommissionEmployee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Figures</a:t>
            </a:r>
            <a:r>
              <a:rPr lang="en-US" altLang="en-US" sz="2400" kern="1200" dirty="0">
                <a:solidFill>
                  <a:srgbClr val="000000"/>
                </a:solidFill>
                <a:latin typeface="Arial (Body)"/>
                <a:ea typeface="+mn-ea"/>
                <a:cs typeface="+mn-cs"/>
              </a:rPr>
              <a:t> 12.13–12.14) derives from </a:t>
            </a:r>
            <a:r>
              <a:rPr lang="en-US" altLang="en-US" sz="2400" kern="1200" dirty="0" smtClean="0">
                <a:solidFill>
                  <a:srgbClr val="000000"/>
                </a:solidFill>
                <a:latin typeface="Consolas" panose="020B0609020204030204" pitchFamily="49" charset="0"/>
                <a:ea typeface="+mn-ea"/>
                <a:cs typeface="+mn-cs"/>
              </a:rPr>
              <a:t>Employee</a:t>
            </a:r>
            <a:endParaRPr lang="en-US" altLang="en-US" sz="2400" kern="1200" dirty="0">
              <a:solidFill>
                <a:srgbClr val="000000"/>
              </a:solidFill>
              <a:latin typeface="Consolas" panose="020B0609020204030204" pitchFamily="49" charset="0"/>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constructor passes the first name, last name and social security number to the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 constructor to initialize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mn-lt"/>
                <a:ea typeface="+mn-ea"/>
                <a:cs typeface="+mn-cs"/>
              </a:rPr>
              <a:t>’s </a:t>
            </a:r>
            <a:r>
              <a:rPr lang="en-US" altLang="en-US" sz="2400" kern="1200" dirty="0">
                <a:solidFill>
                  <a:srgbClr val="000000"/>
                </a:solidFill>
                <a:latin typeface="Consolas" panose="020B0609020204030204" pitchFamily="49" charset="0"/>
                <a:ea typeface="+mn-ea"/>
                <a:cs typeface="+mn-cs"/>
              </a:rPr>
              <a:t>private</a:t>
            </a:r>
            <a:r>
              <a:rPr lang="en-US" altLang="en-US" sz="2400" kern="1200" dirty="0">
                <a:solidFill>
                  <a:srgbClr val="000000"/>
                </a:solidFill>
                <a:latin typeface="Arial (Body)"/>
                <a:ea typeface="+mn-ea"/>
                <a:cs typeface="+mn-cs"/>
              </a:rPr>
              <a:t> data members.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Function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calls base-class function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to display the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mn-lt"/>
                <a:ea typeface="+mn-ea"/>
                <a:cs typeface="+mn-cs"/>
              </a:rPr>
              <a:t>-specific</a:t>
            </a:r>
            <a:r>
              <a:rPr lang="en-US" altLang="en-US" sz="2400" kern="1200" dirty="0">
                <a:solidFill>
                  <a:srgbClr val="000000"/>
                </a:solidFill>
                <a:latin typeface="Arial (Body)"/>
                <a:ea typeface="+mn-ea"/>
                <a:cs typeface="+mn-cs"/>
              </a:rPr>
              <a:t> information.</a:t>
            </a:r>
          </a:p>
        </p:txBody>
      </p:sp>
    </p:spTree>
    <p:extLst>
      <p:ext uri="{BB962C8B-B14F-4D97-AF65-F5344CB8AC3E}">
        <p14:creationId xmlns:p14="http://schemas.microsoft.com/office/powerpoint/2010/main" val="32778786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smtClean="0"/>
              <a:t>Figure </a:t>
            </a:r>
            <a:r>
              <a:rPr lang="en-US" dirty="0"/>
              <a:t>12.13 </a:t>
            </a:r>
            <a:r>
              <a:rPr lang="en-US" dirty="0" smtClean="0">
                <a:latin typeface="Consolas" panose="020B0609020204030204" pitchFamily="49" charset="0"/>
              </a:rPr>
              <a:t>CommissionEmployee</a:t>
            </a:r>
            <a:r>
              <a:rPr lang="en-US" dirty="0" smtClean="0"/>
              <a:t> Class Header </a:t>
            </a:r>
            <a:r>
              <a:rPr lang="en-US" sz="2000" b="0" dirty="0" smtClean="0"/>
              <a:t>(1 of 2)</a:t>
            </a:r>
            <a:endParaRPr lang="en-US" sz="2000" b="0" dirty="0">
              <a:latin typeface="Times New Roman" panose="02020603050405020304" pitchFamily="18" charset="0"/>
            </a:endParaRPr>
          </a:p>
        </p:txBody>
      </p:sp>
      <p:pic>
        <p:nvPicPr>
          <p:cNvPr id="3" name="Picture 2" descr="Computer code has 29 lines. The lines read as follows. Line 1. forward slash forward slash F i g period 12 period 13 colon Commission Employee period h. Line 2. forward slash forward slash Commission Employee class derived from Employee period. Line 3. hash if n d e f COMMISSION underscore H. Line 4. hash define COMMISSION underscore H. Line 5. blank. Line 6. hash include left angle bracket string right angle bracket forward slash forward slash C plus plus standard string class. Line 7. hash include double quote Employee period h double quote forward slash forward slash Employee class definition. Line 8. blank. Line 9. class Commission Employee colon public Employee left brace. the words, public Employee. Line 10. public colon. Line 11, indented once. Commission Employee left parenthesis c o n s t, s t d colon colon string ampersand comma c o n s t, s t d colon colon string ampersand comma. Line 12, indented twice. c o n s t, s t d colon colon string ampersand comma double equals 0 period 0 comma double equals 0 period 0 right parenthesis semicolon. Line 13, indented once. virtual tilde Commission Employee left parenthesis right parenthesis equals default semicolon forward slash forward slash virtual destructor. Line 14. blank. Line 15, indented once. void set Commission Rate left parenthesis double right parenthesis semicolon forward slash forward slash set commission rate. Line 16, indented once. double get Commission Rate left parenthesis right parenthesis c o n s t semicolon forward slash forward slash return commission rate. Line 17. blank. Line 18, indented once. void set Gross Sales left parenthesis double right parenthesis semicolon forward slash forward slash set gross sales amount. Line 19, indented once. double get Gross Sales left parenthesis right parenthesis c o n s t semicolon forward slash forward slash return gross sales amount. Line 20. blank. Line 21, indented once. forward slash forward slash keyword virtual signals intent to override. Line 22, indented once. virtual double earnings left parenthesis right parenthesis c o n s t override semicolon forward slash forward slash calculate earnings. Line 23, indented once. virtual s t d colon colon string to String left parenthesis right parenthesis c o n s t override semicolon forward slash forward slash string representation. Lines 22 and 23 are highligh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781" y="1678135"/>
            <a:ext cx="6760438" cy="4139041"/>
          </a:xfrm>
          <a:prstGeom prst="rect">
            <a:avLst/>
          </a:prstGeom>
        </p:spPr>
      </p:pic>
    </p:spTree>
    <p:extLst>
      <p:ext uri="{BB962C8B-B14F-4D97-AF65-F5344CB8AC3E}">
        <p14:creationId xmlns:p14="http://schemas.microsoft.com/office/powerpoint/2010/main" val="19016641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Figure 12.13 </a:t>
            </a:r>
            <a:r>
              <a:rPr lang="en-US" dirty="0">
                <a:latin typeface="Consolas" panose="020B0609020204030204" pitchFamily="49" charset="0"/>
              </a:rPr>
              <a:t>CommissionEmployee</a:t>
            </a:r>
            <a:r>
              <a:rPr lang="en-US" dirty="0"/>
              <a:t> </a:t>
            </a:r>
            <a:r>
              <a:rPr lang="en-US" dirty="0" smtClean="0"/>
              <a:t>Class Header </a:t>
            </a:r>
            <a:r>
              <a:rPr lang="en-US" sz="2000" b="0" dirty="0" smtClean="0"/>
              <a:t>(2 </a:t>
            </a:r>
            <a:r>
              <a:rPr lang="en-US" sz="2000" b="0" dirty="0"/>
              <a:t>of 2)</a:t>
            </a:r>
            <a:endParaRPr lang="en-US" dirty="0">
              <a:latin typeface="Times New Roman" panose="02020603050405020304" pitchFamily="18" charset="0"/>
            </a:endParaRPr>
          </a:p>
        </p:txBody>
      </p:sp>
      <p:pic>
        <p:nvPicPr>
          <p:cNvPr id="3" name="Picture 2" descr="The code continues. Line 24. private colon. Line 25, indented once. double gross Sales semicolon forward slash forward slash gross weekly sales. Line 26, indented once. double commission Rate semicolon forward slash forward slash commission percentage. Line 27. right brace semicolon. Line 28. blank. Line 29. hash end if forward slash forward slash COMMISSION underscore H."/>
          <p:cNvPicPr>
            <a:picLocks noChangeAspect="1"/>
          </p:cNvPicPr>
          <p:nvPr/>
        </p:nvPicPr>
        <p:blipFill rotWithShape="1">
          <a:blip r:embed="rId2">
            <a:extLst>
              <a:ext uri="{28A0092B-C50C-407E-A947-70E740481C1C}">
                <a14:useLocalDpi xmlns:a14="http://schemas.microsoft.com/office/drawing/2010/main" val="0"/>
              </a:ext>
            </a:extLst>
          </a:blip>
          <a:srcRect t="1456"/>
          <a:stretch/>
        </p:blipFill>
        <p:spPr>
          <a:xfrm>
            <a:off x="528761" y="2524166"/>
            <a:ext cx="8086478" cy="1420298"/>
          </a:xfrm>
          <a:prstGeom prst="rect">
            <a:avLst/>
          </a:prstGeom>
        </p:spPr>
      </p:pic>
    </p:spTree>
    <p:extLst>
      <p:ext uri="{BB962C8B-B14F-4D97-AF65-F5344CB8AC3E}">
        <p14:creationId xmlns:p14="http://schemas.microsoft.com/office/powerpoint/2010/main" val="37422237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smtClean="0"/>
              <a:t>Figure 12.14 </a:t>
            </a:r>
            <a:r>
              <a:rPr lang="en-US" dirty="0" smtClean="0">
                <a:latin typeface="Consolas" panose="020B0609020204030204" pitchFamily="49" charset="0"/>
              </a:rPr>
              <a:t>CommissionEmployee</a:t>
            </a:r>
            <a:r>
              <a:rPr lang="en-US" dirty="0" smtClean="0"/>
              <a:t> Class Implementation File </a:t>
            </a:r>
            <a:r>
              <a:rPr lang="en-US" sz="2000" b="0" dirty="0" smtClean="0"/>
              <a:t>(1 of 3)</a:t>
            </a:r>
            <a:endParaRPr lang="en-US" sz="2000" b="0" dirty="0">
              <a:latin typeface="Times New Roman" panose="02020603050405020304" pitchFamily="18" charset="0"/>
            </a:endParaRPr>
          </a:p>
        </p:txBody>
      </p:sp>
      <p:pic>
        <p:nvPicPr>
          <p:cNvPr id="3" name="Picture 2" descr="Computer code has 51 lines. The lines read as follows. Line 1. forward slash forward slash F i g period 12 period 14 colon Commission Employee period c p p. Line 2. forward slash forward slash Commission Employee class member hyphen function definitions period. Line 3. hash include left angle bracket i o, m a n i p right angle bracket. Line 4. hash include left angle bracket s t d except right angle bracket. Line 5. hash include left angle bracket s stream right angle bracket. Line 6. hash include double quote Commission Employee period h double quote forward slash forward slash Commission Employee class definition. Line 7. using namespace s t d semicolon. Line 8. blank. Line 9. forward slash forward slash constructor. Line 10. Commission Employee colon colon Commission Employee left parenthesis c o n s t string ampersand first comma. Line 11, indented once. c o n s t string ampersand last comma c o n s t string ampersand s s n comma double sales comma double rate right parenthesis. Line 12, indented once. colon Employee left parenthesis first comma last comma s s n right parenthesis left brace. the words, Employee left parenthesis first comma last comma s s n right parenthesis are highlighted. Line 13, indented once. set Gross Sales left parenthesis sales right parenthesis semicolon. Line 14, indented once. set Commission Rate left parenthesis rate right parenthesis semicolon. Line 15. right brace. Line 16. blank. Line 17. forward slash forward slash set gross sales amount. Line 18. void Commission Employee colon colon set Gross Sales left parenthesis double sales right parenthesis left brace. Line 19, indented once. if left parenthesis sales less than sign 0 period 0 right parenthesis left brace. Line 20, indented twice. throw invalid underscore argument left parenthesis double quote Gross sales must be greater than sign equals 0 period 0 double quote right parenthesis semicolon. Line 21, indented once. right brace. Line 22. blank. Line 23, indented once. gross Sales equals sales semicolon. Line 2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192" y="1649267"/>
            <a:ext cx="6561615" cy="4169075"/>
          </a:xfrm>
          <a:prstGeom prst="rect">
            <a:avLst/>
          </a:prstGeom>
        </p:spPr>
      </p:pic>
    </p:spTree>
    <p:extLst>
      <p:ext uri="{BB962C8B-B14F-4D97-AF65-F5344CB8AC3E}">
        <p14:creationId xmlns:p14="http://schemas.microsoft.com/office/powerpoint/2010/main" val="11586366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Figure 12.14 </a:t>
            </a:r>
            <a:r>
              <a:rPr lang="en-US" dirty="0">
                <a:latin typeface="Consolas" panose="020B0609020204030204" pitchFamily="49" charset="0"/>
              </a:rPr>
              <a:t>CommissionEmployee</a:t>
            </a:r>
            <a:r>
              <a:rPr lang="en-US" dirty="0"/>
              <a:t> </a:t>
            </a:r>
            <a:r>
              <a:rPr lang="en-US" dirty="0" smtClean="0"/>
              <a:t>Class Implementation File </a:t>
            </a:r>
            <a:r>
              <a:rPr lang="en-US" sz="2000" b="0" dirty="0" smtClean="0"/>
              <a:t>(2 </a:t>
            </a:r>
            <a:r>
              <a:rPr lang="en-US" sz="2000" b="0" dirty="0"/>
              <a:t>of 3)</a:t>
            </a:r>
            <a:endParaRPr lang="en-US" dirty="0">
              <a:latin typeface="Times New Roman" panose="02020603050405020304" pitchFamily="18" charset="0"/>
            </a:endParaRPr>
          </a:p>
        </p:txBody>
      </p:sp>
      <p:pic>
        <p:nvPicPr>
          <p:cNvPr id="3" name="Picture 2" descr="The code continues. Line 25. blank. Line 26. forward slash forward slash return gross sales amount. Line 27. double Commission Employee colon colon get Gross Sales left parenthesis right parenthesis c o n s t left brace return gross Sales semicolon right brace. Line 28. blank. Line 29. forward slash forward slash set commission rate. Line 30. void Commission Employee colon colon set Commission Rate left parenthesis double rate right parenthesis left brace. Line 31, indented once. if left parenthesis rate less than sign equals 0 period 0 double pipe rate greater than sign 1 period 0 right parenthesis left brace. Line 32, indented twice. throw invalid underscore argument left parenthesis double quote Commission rate must be greater than sign 0 period 0 and less than sign 1 period 0 double quote right parenthesis semicolon. Line 33, indented once. right brace. Line 34. blank. Line 35, indented once. Commission Rate equals rate semicolon. Line 36. right brace. Line 37. blank. Line 38. forward slash forward slash return commission rate. Line 39. double Commission Employee colon colon get Commission Rate left parenthesis right parenthesis c o n s t left brace. Line 40, indented once. return commission Rate semicolon. Line 41. right brace. Line 42. blank. Line 43. forward slash forward slash calculate earnings semicolon override pure virtual function earnings in Employee. Line 44. double Commission Employee colon colon earnings left parenthesis right parenthesis c o n s t left brace. Line 45, indented once. return get Commission Rate left parenthesis right parenthesis asterisk get Gross Sales left parenthesis right parenthesis semicolon. Line 46. right brace. Line 4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047" y="1522741"/>
            <a:ext cx="7119905" cy="4338997"/>
          </a:xfrm>
          <a:prstGeom prst="rect">
            <a:avLst/>
          </a:prstGeom>
        </p:spPr>
      </p:pic>
    </p:spTree>
    <p:extLst>
      <p:ext uri="{BB962C8B-B14F-4D97-AF65-F5344CB8AC3E}">
        <p14:creationId xmlns:p14="http://schemas.microsoft.com/office/powerpoint/2010/main" val="33097528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Figure 12.14 </a:t>
            </a:r>
            <a:r>
              <a:rPr lang="en-US" dirty="0">
                <a:latin typeface="Consolas" panose="020B0609020204030204" pitchFamily="49" charset="0"/>
              </a:rPr>
              <a:t>CommissionEmployee</a:t>
            </a:r>
            <a:r>
              <a:rPr lang="en-US" dirty="0"/>
              <a:t> </a:t>
            </a:r>
            <a:r>
              <a:rPr lang="en-US" dirty="0" smtClean="0"/>
              <a:t>Class Implementation File </a:t>
            </a:r>
            <a:r>
              <a:rPr lang="en-US" sz="2000" b="0" dirty="0" smtClean="0"/>
              <a:t>(3 </a:t>
            </a:r>
            <a:r>
              <a:rPr lang="en-US" sz="2000" b="0" dirty="0"/>
              <a:t>of 3)</a:t>
            </a:r>
            <a:endParaRPr lang="en-US" dirty="0">
              <a:latin typeface="Times New Roman" panose="02020603050405020304" pitchFamily="18" charset="0"/>
            </a:endParaRPr>
          </a:p>
        </p:txBody>
      </p:sp>
      <p:pic>
        <p:nvPicPr>
          <p:cNvPr id="3" name="Picture 2" descr="The code continues. Line 48. forward slash forward slash return a string representation of Commission Employee's information. Line 49. string Commission Employee colon colon to String left parenthesis right parenthesis c o n s t left brace. Line 50, indented once. o string stream output semicolon. Line 51, indented once. output left angle bracket left angle bracket fixed left angle bracket left angle bracket set precision left parenthesis 2 right parenthesis semicolon. Line 52, indented once. output left angle bracket left angle bracket double quote commission employee colon double quote left angle bracket left angle bracket Employee colon colon to String left parenthesis right parenthesis. Line 53, indented twice. left angle bracket left angle bracket double quote back slash n gross sales colon double quote left angle bracket left angle bracket get Gross Sales left parenthesis right parenthesis. Line 54, indented twice. left angle bracket left angle bracket double quote semicolon commission rate colon double quote left angle bracket left angle bracket get Commission Rate left parenthesis right parenthesis semicolon. Line 55, indented once. return output period s t r left parenthesis right parenthesis semicolon. Line 5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58" y="1964410"/>
            <a:ext cx="8192684" cy="2070200"/>
          </a:xfrm>
          <a:prstGeom prst="rect">
            <a:avLst/>
          </a:prstGeom>
        </p:spPr>
      </p:pic>
    </p:spTree>
    <p:extLst>
      <p:ext uri="{BB962C8B-B14F-4D97-AF65-F5344CB8AC3E}">
        <p14:creationId xmlns:p14="http://schemas.microsoft.com/office/powerpoint/2010/main" val="20540704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sz="3200" kern="1200" dirty="0" smtClean="0">
                <a:latin typeface="Times New Roman" panose="02020603050405020304" pitchFamily="18" charset="0"/>
                <a:ea typeface="+mj-ea"/>
              </a:rPr>
              <a:t>12.7.4 Creating Indirect Concrete Derived Class </a:t>
            </a:r>
            <a:r>
              <a:rPr lang="en-US" sz="3200" kern="1200" dirty="0" smtClean="0">
                <a:latin typeface="Consolas" panose="020B0609020204030204" pitchFamily="49" charset="0"/>
                <a:ea typeface="+mj-ea"/>
              </a:rPr>
              <a:t>Basepluscommissionemployee</a:t>
            </a:r>
            <a:endParaRPr lang="en-US" sz="3200" kern="1200" dirty="0">
              <a:latin typeface="Consolas" panose="020B0609020204030204" pitchFamily="49" charset="0"/>
              <a:ea typeface="+mj-ea"/>
            </a:endParaRPr>
          </a:p>
        </p:txBody>
      </p:sp>
      <p:sp>
        <p:nvSpPr>
          <p:cNvPr id="3" name="Text Placeholder 2"/>
          <p:cNvSpPr>
            <a:spLocks noGrp="1"/>
          </p:cNvSpPr>
          <p:nvPr>
            <p:ph type="body" idx="1"/>
          </p:nvPr>
        </p:nvSpPr>
        <p:spPr>
          <a:xfrm>
            <a:off x="457200" y="1600200"/>
            <a:ext cx="8229600" cy="333165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Class </a:t>
            </a: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Figures</a:t>
            </a:r>
            <a:r>
              <a:rPr lang="en-US" altLang="en-US" sz="2400" kern="1200" dirty="0">
                <a:solidFill>
                  <a:srgbClr val="000000"/>
                </a:solidFill>
                <a:latin typeface="Arial (Body)"/>
                <a:ea typeface="+mn-ea"/>
                <a:cs typeface="+mn-cs"/>
              </a:rPr>
              <a:t> 12.15–12.16) directly inherits from class </a:t>
            </a:r>
            <a:r>
              <a:rPr lang="en-US" altLang="en-US" sz="2400" kern="1200" dirty="0">
                <a:solidFill>
                  <a:srgbClr val="000000"/>
                </a:solidFill>
                <a:latin typeface="Consolas" panose="020B0609020204030204" pitchFamily="49" charset="0"/>
                <a:ea typeface="+mn-ea"/>
                <a:cs typeface="+mn-cs"/>
              </a:rPr>
              <a:t>CommissionEmployee</a:t>
            </a:r>
            <a:r>
              <a:rPr lang="en-US" altLang="en-US" sz="2400" kern="1200" dirty="0">
                <a:solidFill>
                  <a:srgbClr val="000000"/>
                </a:solidFill>
                <a:latin typeface="Arial (Body)"/>
                <a:ea typeface="+mn-ea"/>
                <a:cs typeface="+mn-cs"/>
              </a:rPr>
              <a:t> and therefore is an indirect derived class of class </a:t>
            </a:r>
            <a:r>
              <a:rPr lang="en-US" altLang="en-US" sz="2400" kern="1200" dirty="0">
                <a:solidFill>
                  <a:srgbClr val="000000"/>
                </a:solidFill>
                <a:latin typeface="Consolas" panose="020B0609020204030204" pitchFamily="49" charset="0"/>
                <a:ea typeface="+mn-ea"/>
                <a:cs typeface="+mn-cs"/>
              </a:rPr>
              <a:t>Employee</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Consolas" panose="020B0609020204030204" pitchFamily="49" charset="0"/>
                <a:ea typeface="+mn-ea"/>
                <a:cs typeface="+mn-cs"/>
              </a:rPr>
              <a:t>BasePlusCommissionEmployee</a:t>
            </a:r>
            <a:r>
              <a:rPr lang="en-US" altLang="en-US" sz="2400" kern="1200" dirty="0">
                <a:solidFill>
                  <a:srgbClr val="000000"/>
                </a:solidFill>
                <a:latin typeface="+mn-lt"/>
                <a:ea typeface="+mn-ea"/>
                <a:cs typeface="+mn-cs"/>
              </a:rPr>
              <a:t>’s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function outputs </a:t>
            </a:r>
            <a:r>
              <a:rPr lang="en-US" altLang="en-US" sz="2400" kern="1200" dirty="0" smtClean="0">
                <a:solidFill>
                  <a:srgbClr val="000000"/>
                </a:solidFill>
                <a:latin typeface="Consolas" panose="020B0609020204030204" pitchFamily="49" charset="0"/>
                <a:ea typeface="+mn-ea"/>
                <a:cs typeface="+mn-cs"/>
              </a:rPr>
              <a:t>“base-salaried”</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followed by the output of base-class </a:t>
            </a:r>
            <a:r>
              <a:rPr lang="en-US" altLang="en-US" sz="2400" kern="1200" dirty="0">
                <a:solidFill>
                  <a:srgbClr val="000000"/>
                </a:solidFill>
                <a:latin typeface="Consolas" panose="020B0609020204030204" pitchFamily="49" charset="0"/>
                <a:ea typeface="+mn-ea"/>
                <a:cs typeface="+mn-cs"/>
              </a:rPr>
              <a:t>CommissionEmployee</a:t>
            </a:r>
            <a:r>
              <a:rPr lang="en-US" altLang="en-US" sz="2400" kern="1200" dirty="0">
                <a:solidFill>
                  <a:srgbClr val="000000"/>
                </a:solidFill>
                <a:latin typeface="+mn-lt"/>
                <a:ea typeface="+mn-ea"/>
                <a:cs typeface="+mn-cs"/>
              </a:rPr>
              <a:t>’s </a:t>
            </a:r>
            <a:r>
              <a:rPr lang="en-US" altLang="en-US" sz="2400" kern="1200" dirty="0">
                <a:solidFill>
                  <a:srgbClr val="000000"/>
                </a:solidFill>
                <a:latin typeface="Consolas" panose="020B0609020204030204" pitchFamily="49" charset="0"/>
                <a:ea typeface="+mn-ea"/>
                <a:cs typeface="+mn-cs"/>
              </a:rPr>
              <a:t>toString</a:t>
            </a:r>
            <a:r>
              <a:rPr lang="en-US" altLang="en-US" sz="2400" kern="1200" dirty="0">
                <a:solidFill>
                  <a:srgbClr val="000000"/>
                </a:solidFill>
                <a:latin typeface="Arial (Body)"/>
                <a:ea typeface="+mn-ea"/>
                <a:cs typeface="+mn-cs"/>
              </a:rPr>
              <a:t> function (another example of code reuse), then the base salary.</a:t>
            </a:r>
          </a:p>
        </p:txBody>
      </p:sp>
    </p:spTree>
    <p:extLst>
      <p:ext uri="{BB962C8B-B14F-4D97-AF65-F5344CB8AC3E}">
        <p14:creationId xmlns:p14="http://schemas.microsoft.com/office/powerpoint/2010/main" val="159942512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b">
            <a:spAutoFit/>
          </a:bodyPr>
          <a:lstStyle/>
          <a:p>
            <a:r>
              <a:rPr lang="en-US" sz="3000" dirty="0" smtClean="0"/>
              <a:t>Figure 12.15 </a:t>
            </a:r>
            <a:r>
              <a:rPr lang="en-US" sz="3000" dirty="0" smtClean="0">
                <a:latin typeface="Consolas" panose="020B0609020204030204" pitchFamily="49" charset="0"/>
              </a:rPr>
              <a:t>BasePlusCommissionEmployee</a:t>
            </a:r>
            <a:r>
              <a:rPr lang="en-US" sz="3000" dirty="0" smtClean="0"/>
              <a:t> Class Header </a:t>
            </a:r>
            <a:r>
              <a:rPr lang="en-US" sz="2000" b="0" dirty="0" smtClean="0"/>
              <a:t>(1 of 2)</a:t>
            </a:r>
            <a:endParaRPr lang="en-US" sz="2000" b="0" dirty="0">
              <a:latin typeface="Times New Roman" panose="02020603050405020304" pitchFamily="18" charset="0"/>
            </a:endParaRPr>
          </a:p>
        </p:txBody>
      </p:sp>
      <p:pic>
        <p:nvPicPr>
          <p:cNvPr id="3" name="Picture 2" descr="Computer code has 25 lines. The lines read as follows. Line 1. forward slash forward slash F i g period 12 period 15 colon Base Plus Commission Employee period h. Line 2. forward slash forward slash Base Plus Commission Employee class derived from Commission Employee period. Line 3. hash if n d e f BASEPLUS underscore H. Line 4. hash define BASEPLUS underscore H. Line 5. blank. Line 6. hash include left angle bracket string right angle bracket forward slash forward slash C plus plus standard string class. Line 7. hash include double quote Commission Employee period h double quote forward slash forward slash Commission Employee class definition. Line 8. blank. Line 9. class Base Plus Commission Employee colon public Commission Employee left brace. the words, public Commission Employee are highlighted. Line 10. public. Line 11, indented once. Base Plus Commission Employee left parenthesis c o n s t, s t d colon colon string ampersand comma c o n s t, s t d colon colon string ampersand comma. Line 12, indented twice. c o n s t, s t d colon colon string ampersand comma double equals 0 period 0 comma double equals 0 period 0 comma double equals 0 period 0 right parenthesis semicolon. Line 13, indented once. virtual tilde Base Plus Commission Employee left parenthesis right parenthesis equals default semicolon forward slash forward slash virtual destructor. Line 14. blank. Line 15, indented once. void set Base Salary left parenthesis double right parenthesis semicolon forward slash forward slash set base salary. Line 16, indented once. double get Base Salary left parenthesis right parenthesis c o n s t semicolon forward slash forward slash return base salar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66" y="1918582"/>
            <a:ext cx="7948267" cy="3402170"/>
          </a:xfrm>
          <a:prstGeom prst="rect">
            <a:avLst/>
          </a:prstGeom>
        </p:spPr>
      </p:pic>
    </p:spTree>
    <p:extLst>
      <p:ext uri="{BB962C8B-B14F-4D97-AF65-F5344CB8AC3E}">
        <p14:creationId xmlns:p14="http://schemas.microsoft.com/office/powerpoint/2010/main" val="30867733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sz="3000" dirty="0"/>
              <a:t>Figure 12.15 </a:t>
            </a:r>
            <a:r>
              <a:rPr lang="en-US" sz="3000" dirty="0">
                <a:latin typeface="Consolas" panose="020B0609020204030204" pitchFamily="49" charset="0"/>
              </a:rPr>
              <a:t>BasePlusCommissionEmployee</a:t>
            </a:r>
            <a:r>
              <a:rPr lang="en-US" sz="3000" dirty="0"/>
              <a:t> </a:t>
            </a:r>
            <a:r>
              <a:rPr lang="en-US" sz="3000" dirty="0" smtClean="0"/>
              <a:t>Class Header </a:t>
            </a:r>
            <a:r>
              <a:rPr lang="en-US" sz="2000" b="0" dirty="0" smtClean="0"/>
              <a:t>(2 </a:t>
            </a:r>
            <a:r>
              <a:rPr lang="en-US" sz="2000" b="0" dirty="0"/>
              <a:t>of 2)</a:t>
            </a:r>
            <a:endParaRPr lang="en-US" dirty="0">
              <a:latin typeface="Times New Roman" panose="02020603050405020304" pitchFamily="18" charset="0"/>
            </a:endParaRPr>
          </a:p>
        </p:txBody>
      </p:sp>
      <p:pic>
        <p:nvPicPr>
          <p:cNvPr id="3" name="Picture 2" descr="The code continues. Line 17. blank. Line 18, indented once. forward slash forward slash keyword virtual signals intent to override. Line 19, indented once. virtual double earnings left parenthesis right parenthesis c o n s t override semicolon forward slash forward slash calculate earnings. Line 20, indented once. virtual s t d colon colon string to String left parenthesis right parenthesis c o n s t override semicolon forward slash forward slash string representation. Lines 19 and 20 are highlighted. Line 21. private colon. Line 22, indented once. double base Salary semicolon forward slash forward slash base salary per week. Line 23. right brace semicolon. Line 24. blank. Line 25. hash end if forward slash forward slash BASE PLUS underscore 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86" y="2400200"/>
            <a:ext cx="8108028" cy="2021978"/>
          </a:xfrm>
          <a:prstGeom prst="rect">
            <a:avLst/>
          </a:prstGeom>
        </p:spPr>
      </p:pic>
    </p:spTree>
    <p:extLst>
      <p:ext uri="{BB962C8B-B14F-4D97-AF65-F5344CB8AC3E}">
        <p14:creationId xmlns:p14="http://schemas.microsoft.com/office/powerpoint/2010/main" val="2230900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9875</TotalTime>
  <Words>6038</Words>
  <Application>Microsoft Office PowerPoint</Application>
  <PresentationFormat>On-screen Show (4:3)</PresentationFormat>
  <Paragraphs>433</Paragraphs>
  <Slides>138</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138</vt:i4>
      </vt:variant>
    </vt:vector>
  </HeadingPairs>
  <TitlesOfParts>
    <vt:vector size="147" baseType="lpstr">
      <vt:lpstr>Arial</vt:lpstr>
      <vt:lpstr>Arial (Body)</vt:lpstr>
      <vt:lpstr>Consolas</vt:lpstr>
      <vt:lpstr>Courier New</vt:lpstr>
      <vt:lpstr>Noto Sans Symbols</vt:lpstr>
      <vt:lpstr>Times New Roman</vt:lpstr>
      <vt:lpstr>Verdana</vt:lpstr>
      <vt:lpstr>508 Lecture</vt:lpstr>
      <vt:lpstr>1_508 Lecture</vt:lpstr>
      <vt:lpstr>C++ How to Program: Introducing the New C++14 Standard</vt:lpstr>
      <vt:lpstr>Learning Objectives (1 of 3)</vt:lpstr>
      <vt:lpstr>Learning Objectives (2 of 3)</vt:lpstr>
      <vt:lpstr>Learning Objectives (3 of 3)</vt:lpstr>
      <vt:lpstr>Outline (1 of 4)</vt:lpstr>
      <vt:lpstr>Outline (2 of 4)</vt:lpstr>
      <vt:lpstr>Outline (3 of 4)</vt:lpstr>
      <vt:lpstr>Outline (4 of 4)</vt:lpstr>
      <vt:lpstr>12.1 Introduction (1 of 3)</vt:lpstr>
      <vt:lpstr>12.1 Introduction (2 of 3)</vt:lpstr>
      <vt:lpstr>12.1 Introduction (3 of 3)</vt:lpstr>
      <vt:lpstr>12.2 Introduction to Polymorphism: Polymorphic Video Game</vt:lpstr>
      <vt:lpstr>Software Engineering Observation 12.1</vt:lpstr>
      <vt:lpstr>Software Engineering Observation 12.2</vt:lpstr>
      <vt:lpstr>12.3 Relationships Among Objects in an Inheritance Hierarchy</vt:lpstr>
      <vt:lpstr>12.3.1 Invoking Base-Class Functions from Derived-Class Objects (1 of 4)</vt:lpstr>
      <vt:lpstr>Figure 12.1 Assigning Addresses of Base-Class and Derived-Class Objects to Base-Class and Derived-Class Pointers (1 of 4)</vt:lpstr>
      <vt:lpstr>Figure 12.1 Assigning Addresses of Base-Class and Derived-Class Objects to Base-Class and Derived-Class Pointers (2 of 4)</vt:lpstr>
      <vt:lpstr>Figure 12.1 Assigning Addresses of Base-Class and Derived-Class Objects to Base-Class and Derived-Class Pointers (3 of 4)</vt:lpstr>
      <vt:lpstr>Figure 12.1 Assigning Addresses of Base-Class and Derived-Class Objects to Base-Class and Derived-Class Pointers (4 of 4)</vt:lpstr>
      <vt:lpstr>12.3.1 Invoking Base-Class Functions from Derived-Class Objects (2 of 4)</vt:lpstr>
      <vt:lpstr>12.3.1 Invoking Base-Class Functions from Derived-Class Objects (3 of 4)</vt:lpstr>
      <vt:lpstr>12.3.1 Invoking Base-Class Functions from Derived-Class Objects (4 of 4)</vt:lpstr>
      <vt:lpstr>12.3.2 Aiming Derived-Class Pointers at Base-Class Objects</vt:lpstr>
      <vt:lpstr>Figure 12.2 Aiming a Derived-Class Pointer at a Base-Class Object</vt:lpstr>
      <vt:lpstr>12.3.3 Derived-Class Member-Function Calls Via Base-Class Pointers (1 of 2)</vt:lpstr>
      <vt:lpstr>Figure 12.3 Attempting to Invoke Derived-Class-Only Functions via a Base-Class Pointer (1 of 2)</vt:lpstr>
      <vt:lpstr>Figure 12.3 Attempting to Invoke Derived-Class-Only Functions via a Base-Class Pointer (2 of 2)</vt:lpstr>
      <vt:lpstr>12.3.3 Derived-Class Member-Function Calls Via Base-Class Pointers (2 of 2)</vt:lpstr>
      <vt:lpstr>12.4.1 Why Virtual Functions Are Useful</vt:lpstr>
      <vt:lpstr>Software Engineering Observation 12.3</vt:lpstr>
      <vt:lpstr>12.4.2 Declaring Virtual Functions</vt:lpstr>
      <vt:lpstr>Software Engineering Observation 12.4</vt:lpstr>
      <vt:lpstr>Good Programming Practice 12.1</vt:lpstr>
      <vt:lpstr>Software Engineering Observation 12.5</vt:lpstr>
      <vt:lpstr>12.4.3 Invoking a virtual Function Through a Base-Class Pointer or Reference</vt:lpstr>
      <vt:lpstr>12.4.4 Invoking a virtual Function Through an Object’s Name</vt:lpstr>
      <vt:lpstr>12.4.4 virtual Functions in the CommissionEmployee Hierarchy (1 of 2)</vt:lpstr>
      <vt:lpstr>Error-Prevention Tip 12.1</vt:lpstr>
      <vt:lpstr>Figure 12.4 CommissionEmployee Class Header Declares Earnings and toString as virtual (1 of 2)</vt:lpstr>
      <vt:lpstr>Figure 12.4 CommissionEmployee Class Header Declares Earnings and toString as virtual (2 of 2)</vt:lpstr>
      <vt:lpstr>Figure 12.5 BasePlusCommissionEmployee Class Header Declares earnings and toString Functions as virtual and override</vt:lpstr>
      <vt:lpstr>12.4.4 Virtual Functions in the CommissionEmployee Hierarchy (2 of 2)</vt:lpstr>
      <vt:lpstr>Figure 12.6 Demonstrating Polymorphism by Invoking a Derived-Class virtual Function via a Base-Class Pointer to a Derived-Class Object (1 of 5)</vt:lpstr>
      <vt:lpstr>Figure 12.6 Demonstrating Polymorphism by Invoking a Derived-Class virtual Function via a Base-Class Pointer to a Derived-Class Object (2 of 5)</vt:lpstr>
      <vt:lpstr>Figure 12.6 Demonstrating Polymorphism by Invoking a Derived-Class virtual Function via a Base-Class Pointer to a Derived-Class Object (3 of 5)</vt:lpstr>
      <vt:lpstr>Figure 12.6 Demonstrating Polymorphism by Invoking a Derived-Class virtual Function via a Base-Class Pointer to a Derived-Class Object (4 of 5)</vt:lpstr>
      <vt:lpstr>Figure 12.6 Demonstrating Polymorphism by Invoking a Derived-Class virtual Function via a Base-Class Pointer to a Derived-Class Object (5 of 5)</vt:lpstr>
      <vt:lpstr>12.4.6 virtual Destructors (1 of 3)</vt:lpstr>
      <vt:lpstr>12.4.6 virtual Destructors (2 of 3)</vt:lpstr>
      <vt:lpstr>Error-Prevention Tip 12.2</vt:lpstr>
      <vt:lpstr>Common Programming Error 12.1</vt:lpstr>
      <vt:lpstr>12.4.6 Virtual Destructors (3 of 3)</vt:lpstr>
      <vt:lpstr>12.4.7 C++11: Final Member Functions and Classes (1 of 2)</vt:lpstr>
      <vt:lpstr>12.4.7 C++11: Final Member Functions and Classes (2 of 2)</vt:lpstr>
      <vt:lpstr>12.5 Type Fields and switch Statements</vt:lpstr>
      <vt:lpstr>Software Engineering Observation 12.6</vt:lpstr>
      <vt:lpstr>Software Engineering Observation 12.7</vt:lpstr>
      <vt:lpstr>12.6 Abstract Classes and Pure virtual Functions (1 of 2)</vt:lpstr>
      <vt:lpstr>12.6 Abstract Classes and Pure virtual Functions (2 of 2)</vt:lpstr>
      <vt:lpstr>12.6.1 Pure virtual Functions (1 of 3)</vt:lpstr>
      <vt:lpstr>12.6.1 Pure virtual Functions (2 of 3)</vt:lpstr>
      <vt:lpstr>Software Engineering Observation 12.8</vt:lpstr>
      <vt:lpstr>Common Programming Error 12.2</vt:lpstr>
      <vt:lpstr>Software Engineering Observation 12.9</vt:lpstr>
      <vt:lpstr>12.6.1 Pure virtual Functions (3 of 3)</vt:lpstr>
      <vt:lpstr>12.7 Case Study: Payroll System Using Polymorphism (1 of 3)</vt:lpstr>
      <vt:lpstr>12.7 Case Study: Payroll System Using Polymorphism (2 of 3)</vt:lpstr>
      <vt:lpstr>12.7 Case Study: Payroll System Using Polymorphism (3 of 3)</vt:lpstr>
      <vt:lpstr>Figure 12.7 Employee Hierarchy U M L Class Diagram</vt:lpstr>
      <vt:lpstr>Software Engineering Observation 12.10</vt:lpstr>
      <vt:lpstr>12.7.1 Creating Abstract Base Class Employee (1 of 6)</vt:lpstr>
      <vt:lpstr>12.7.1 Creating Abstract Base Class Employee (2 of 6)</vt:lpstr>
      <vt:lpstr>12.7.1 Creating Abstract Base Class Employee (3 of 6)</vt:lpstr>
      <vt:lpstr>12.7.1 Creating Abstract Base Class Employee (4 of 6)</vt:lpstr>
      <vt:lpstr>Figure 12.8 Polymorphic interface for the Employee hierarchy classes</vt:lpstr>
      <vt:lpstr>12.7.1 Creating Abstract Base Class Employee (5 of 6)</vt:lpstr>
      <vt:lpstr>Figure 12.9 Employee Abstract Base Class (1 of 2)</vt:lpstr>
      <vt:lpstr>Figure 12.9 Employee Abstract Base Class (2 of 2)</vt:lpstr>
      <vt:lpstr>12.7.1 Creating Abstract Base Class Employee (6 of 6)</vt:lpstr>
      <vt:lpstr>Figure 12.10 Employee Class Implementation File (1 of 2)</vt:lpstr>
      <vt:lpstr>Figure 12.10 Employee Class Implementation File (2 of 2)</vt:lpstr>
      <vt:lpstr>12.7.2 Creating Concrete Derived Class Salariedemployee (1 of 4)</vt:lpstr>
      <vt:lpstr>Figure 12.11 SalariedEmployee Class Header (1 of 2)</vt:lpstr>
      <vt:lpstr>Figure 12.11 SalariedEmployee Class Header (2 of 2)</vt:lpstr>
      <vt:lpstr>12.7.2 Creating Concrete Derived Class Salariedemployee (2 of 4)</vt:lpstr>
      <vt:lpstr>12.7.2 Creating Concrete Derived Class Salariedemployee (3 of 4)</vt:lpstr>
      <vt:lpstr>Figure 12.12 SalariedEmployee Class Implementation File (1 of 2)</vt:lpstr>
      <vt:lpstr>Figure 12.12 SalariedEmployee Class Implementation File (2 of 2)</vt:lpstr>
      <vt:lpstr>12.7.2 Creating Concrete Derived Class Salariedemployee (4 of 4)</vt:lpstr>
      <vt:lpstr>12.7.3 Creating Concrete Derived Class CommissionEmployee</vt:lpstr>
      <vt:lpstr>Figure 12.13 CommissionEmployee Class Header (1 of 2)</vt:lpstr>
      <vt:lpstr>Figure 12.13 CommissionEmployee Class Header (2 of 2)</vt:lpstr>
      <vt:lpstr>Figure 12.14 CommissionEmployee Class Implementation File (1 of 3)</vt:lpstr>
      <vt:lpstr>Figure 12.14 CommissionEmployee Class Implementation File (2 of 3)</vt:lpstr>
      <vt:lpstr>Figure 12.14 CommissionEmployee Class Implementation File (3 of 3)</vt:lpstr>
      <vt:lpstr>12.7.4 Creating Indirect Concrete Derived Class Basepluscommissionemployee</vt:lpstr>
      <vt:lpstr>Figure 12.15 BasePlusCommissionEmployee Class Header (1 of 2)</vt:lpstr>
      <vt:lpstr>Figure 12.15 BasePlusCommissionEmployee Class Header (2 of 2)</vt:lpstr>
      <vt:lpstr>Figure 12.16 BasePlusCommissionEmployee Class Implementation File (1 of 2)</vt:lpstr>
      <vt:lpstr>Figure 12.16 BasePlusCommissionEmployee Class Implementation File (2 of 2)</vt:lpstr>
      <vt:lpstr>12.7.5 Demonstrating Polymorphic Processing (1 of 4)</vt:lpstr>
      <vt:lpstr>Figure 12.17 Processing Employee Derived-Class Objects with Static Binding Then Polymorphically Using Dynamic Binding (1 of 7)</vt:lpstr>
      <vt:lpstr>Figure 12.17 Processing Employee Derived-Class Objects with Static Binding Then Polymorphically Using Dynamic Binding (2 of 7)</vt:lpstr>
      <vt:lpstr>Figure 12.17 Processing Employee Derived-Class Objects with Static Binding Then Polymorphically Using Dynamic Binding (3 of 7)</vt:lpstr>
      <vt:lpstr>Figure 12.17 Processing Employee Derived-Class Objects with Static Binding Then Polymorphically Using Dynamic Binding (4 of 7)</vt:lpstr>
      <vt:lpstr>Figure 12.17 Processing Employee Derived-Class Objects with Static Binding Then Polymorphically Using Dynamic Binding (5 of 7)</vt:lpstr>
      <vt:lpstr>Figure 12.17 Processing Employee Derived-Class Objects with Static Binding Then Polymorphically Using Dynamic Binding (6 of 7)</vt:lpstr>
      <vt:lpstr>Figure 12.17 Processing Employee Derived-Class Objects with Static Binding Then Polymorphically Using Dynamic Binding (7 of 7)</vt:lpstr>
      <vt:lpstr>12.7.5 Demonstrating Polymorphic Processing (2 of 4)</vt:lpstr>
      <vt:lpstr>12.7.5 Demonstrating Polymorphic Processing (3 of 4)</vt:lpstr>
      <vt:lpstr>12.7.5 Demonstrating Polymorphic Processing (4 of 4)</vt:lpstr>
      <vt:lpstr>12.8 (Optional) Polymorphism, Virtual Functions and Dynamic Binding “Under the Hood” (1 of 11)</vt:lpstr>
      <vt:lpstr>12.8 (Optional) Polymorphism, Virtual Functions and Dynamic Binding “Under the Hood” (2 of 11)</vt:lpstr>
      <vt:lpstr>Figure 12.18 How virtual Function Calls Work</vt:lpstr>
      <vt:lpstr>12.8 (Optional) Polymorphism, Virtual Functions and Dynamic Binding “Under the Hood” (3 of 11)</vt:lpstr>
      <vt:lpstr>12.8 (Optional) Polymorphism, Virtual Functions and Dynamic Binding “Under the Hood” (4 of 11)</vt:lpstr>
      <vt:lpstr>12.8 (Optional) Polymorphism, Virtual Functions and Dynamic Binding “Under the Hood” (5 of 11)</vt:lpstr>
      <vt:lpstr>12.8 (Optional) Polymorphism, Virtual Functions and Dynamic Binding “Under the Hood” (6 of 11)</vt:lpstr>
      <vt:lpstr>12.8 (Optional) Polymorphism, Virtual Functions and Dynamic Binding “Under the Hood” (7 of 11)</vt:lpstr>
      <vt:lpstr>12.8 (Optional) Polymorphism, Virtual Functions and Dynamic Binding “Under the Hood” (8 of 11)</vt:lpstr>
      <vt:lpstr>12.8 (Optional) Polymorphism, Virtual Functions and Dynamic Binding “Under the Hood” (9 of 11)</vt:lpstr>
      <vt:lpstr>12.8 (Optional) Polymorphism, Virtual Functions and Dynamic Binding “Under the Hood” (10 of 11)</vt:lpstr>
      <vt:lpstr>12.8 (Optional) Polymorphism, Virtual Functions and Dynamic Binding “Under the Hood” (11 of 11)</vt:lpstr>
      <vt:lpstr>Performance Tip 12.1</vt:lpstr>
      <vt:lpstr>Performance Tip 12.2</vt:lpstr>
      <vt:lpstr>12.9 Case Study: Payroll System Using Polymorphism and Runtime Type Information with Downcasting, dynamic_cast, Typeid and type_info (1 of 6)</vt:lpstr>
      <vt:lpstr>12.9 Case Study: Payroll System Using Polymorphism and Runtime Type Information with Downcasting, dynamic_cast, Typeid and type_info (2 of 6)</vt:lpstr>
      <vt:lpstr>Figure 12.19 Demonstrating Downcasting and Runtime Type Information (1 of 4)</vt:lpstr>
      <vt:lpstr>Figure 12.19 Demonstrating Downcasting and Runtime Type Information (2 of 4)</vt:lpstr>
      <vt:lpstr>Figure 12.19 Demonstrating Downcasting and Runtime Type Information (3 of 4)</vt:lpstr>
      <vt:lpstr>Figure 12.19 Demonstrating Downcasting and Runtime Type Information (4 of 4)</vt:lpstr>
      <vt:lpstr>12.9 Case Study: Payroll System Using Polymorphism and Runtime Type Information with Downcasting, dynamic_cast, Typeid and type_info (3 of 6)</vt:lpstr>
      <vt:lpstr>12.9 Case Study: Payroll System Using Polymorphism and Runtime Type Information with Downcasting, dynamic_cast, Typeid and type_info (4 of 6)</vt:lpstr>
      <vt:lpstr>12.9 Case Study: Payroll System Using Polymorphism and Runtime Type Information with Downcasting, dynamic_cast, Typeid and type_info (5 of 6)</vt:lpstr>
      <vt:lpstr>12.9 Case Study: Payroll System Using Polymorphism and Runtime Type Information with Downcasting, dynamic_cast, Typeid and type_info (6 of 6)</vt:lpstr>
      <vt:lpstr>Portability Tip 12.1</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Introducing the New C++14 Standard, 10e</dc:title>
  <dc:subject>Computer Science</dc:subject>
  <dc:creator>Paul Deitel/Harvey Deitel</dc:creator>
  <cp:keywords>C++ How to Program</cp:keywords>
  <cp:lastModifiedBy>Windows User</cp:lastModifiedBy>
  <cp:revision>1354</cp:revision>
  <dcterms:modified xsi:type="dcterms:W3CDTF">2018-04-17T09:28:58Z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